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706" r:id="rId2"/>
    <p:sldId id="729" r:id="rId3"/>
    <p:sldId id="744" r:id="rId4"/>
    <p:sldId id="730" r:id="rId5"/>
    <p:sldId id="731" r:id="rId6"/>
    <p:sldId id="736" r:id="rId7"/>
    <p:sldId id="732" r:id="rId8"/>
    <p:sldId id="733" r:id="rId9"/>
    <p:sldId id="735" r:id="rId10"/>
    <p:sldId id="739" r:id="rId11"/>
    <p:sldId id="745" r:id="rId12"/>
    <p:sldId id="740" r:id="rId13"/>
    <p:sldId id="741" r:id="rId14"/>
    <p:sldId id="742" r:id="rId15"/>
    <p:sldId id="723" r:id="rId16"/>
    <p:sldId id="737" r:id="rId17"/>
    <p:sldId id="743" r:id="rId18"/>
    <p:sldId id="734" r:id="rId19"/>
    <p:sldId id="696" r:id="rId20"/>
  </p:sldIdLst>
  <p:sldSz cx="9144000" cy="6858000" type="screen4x3"/>
  <p:notesSz cx="6735763" cy="9799638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3300"/>
    <a:srgbClr val="D20000"/>
    <a:srgbClr val="EAFCF9"/>
    <a:srgbClr val="EBF6FF"/>
    <a:srgbClr val="FFE7E7"/>
    <a:srgbClr val="CCFFCC"/>
    <a:srgbClr val="FFFFFF"/>
    <a:srgbClr val="E1FF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9652" autoAdjust="0"/>
  </p:normalViewPr>
  <p:slideViewPr>
    <p:cSldViewPr snapToGrid="0">
      <p:cViewPr>
        <p:scale>
          <a:sx n="70" d="100"/>
          <a:sy n="70" d="100"/>
        </p:scale>
        <p:origin x="-1140" y="-192"/>
      </p:cViewPr>
      <p:guideLst>
        <p:guide orient="horz" pos="2163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970" y="-102"/>
      </p:cViewPr>
      <p:guideLst>
        <p:guide orient="horz" pos="3086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8CBB0-03CF-4A9D-8487-3A83AE99457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24573AE-EF67-4B44-8B30-F5008E3F374B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( 3%)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DF548B0-E231-48A7-B4ED-62612714360F}" type="parTrans" cxnId="{4DEDE391-E075-4D0E-A08E-F08A31049A2B}">
      <dgm:prSet/>
      <dgm:spPr/>
      <dgm:t>
        <a:bodyPr/>
        <a:lstStyle/>
        <a:p>
          <a:endParaRPr lang="ru-RU"/>
        </a:p>
      </dgm:t>
    </dgm:pt>
    <dgm:pt modelId="{060403E8-C346-4D85-BD0D-3F1F01EEFDB0}" type="sibTrans" cxnId="{4DEDE391-E075-4D0E-A08E-F08A31049A2B}">
      <dgm:prSet/>
      <dgm:spPr/>
      <dgm:t>
        <a:bodyPr/>
        <a:lstStyle/>
        <a:p>
          <a:endParaRPr lang="ru-RU"/>
        </a:p>
      </dgm:t>
    </dgm:pt>
    <dgm:pt modelId="{0FE5F189-936E-449A-8DB8-BF69BAFC8F9C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 (47 %) </a:t>
          </a:r>
        </a:p>
      </dgm:t>
    </dgm:pt>
    <dgm:pt modelId="{0A0781BF-A3A6-47E1-B002-41FF9EF3D669}" type="parTrans" cxnId="{533C252C-AFCB-42B2-9CF0-AD2CFB423C76}">
      <dgm:prSet/>
      <dgm:spPr/>
      <dgm:t>
        <a:bodyPr/>
        <a:lstStyle/>
        <a:p>
          <a:endParaRPr lang="ru-RU"/>
        </a:p>
      </dgm:t>
    </dgm:pt>
    <dgm:pt modelId="{4072E4E0-79BD-4DFB-8837-9F44CF7AFD9A}" type="sibTrans" cxnId="{533C252C-AFCB-42B2-9CF0-AD2CFB423C76}">
      <dgm:prSet/>
      <dgm:spPr/>
      <dgm:t>
        <a:bodyPr/>
        <a:lstStyle/>
        <a:p>
          <a:endParaRPr lang="ru-RU"/>
        </a:p>
      </dgm:t>
    </dgm:pt>
    <dgm:pt modelId="{B2D10154-2BE6-4B6D-A261-6B0C1AF6BCD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66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3D9333-8772-4A03-BB8B-0A2F4E9E3094}" type="parTrans" cxnId="{550139A0-A595-497C-9BD8-59E9158576D9}">
      <dgm:prSet/>
      <dgm:spPr/>
      <dgm:t>
        <a:bodyPr/>
        <a:lstStyle/>
        <a:p>
          <a:endParaRPr lang="ru-RU"/>
        </a:p>
      </dgm:t>
    </dgm:pt>
    <dgm:pt modelId="{6C7CEC56-FE60-4CC1-B0C7-9819E2491444}" type="sibTrans" cxnId="{550139A0-A595-497C-9BD8-59E9158576D9}">
      <dgm:prSet/>
      <dgm:spPr/>
      <dgm:t>
        <a:bodyPr/>
        <a:lstStyle/>
        <a:p>
          <a:endParaRPr lang="ru-RU"/>
        </a:p>
      </dgm:t>
    </dgm:pt>
    <dgm:pt modelId="{0EC73D18-5046-47D1-B1D3-1C58F607C762}" type="pres">
      <dgm:prSet presAssocID="{5C78CBB0-03CF-4A9D-8487-3A83AE99457A}" presName="Name0" presStyleCnt="0">
        <dgm:presLayoutVars>
          <dgm:dir/>
          <dgm:animLvl val="lvl"/>
          <dgm:resizeHandles val="exact"/>
        </dgm:presLayoutVars>
      </dgm:prSet>
      <dgm:spPr/>
    </dgm:pt>
    <dgm:pt modelId="{EE87FE2D-EBE3-43C1-AC6F-0203D9818A21}" type="pres">
      <dgm:prSet presAssocID="{324573AE-EF67-4B44-8B30-F5008E3F374B}" presName="Name8" presStyleCnt="0"/>
      <dgm:spPr/>
    </dgm:pt>
    <dgm:pt modelId="{19DC765E-ABB5-4C42-A164-54692AE6276C}" type="pres">
      <dgm:prSet presAssocID="{324573AE-EF67-4B44-8B30-F5008E3F374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B91F6-7F38-4A2A-9061-EF6F2FCC9858}" type="pres">
      <dgm:prSet presAssocID="{324573AE-EF67-4B44-8B30-F5008E3F37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D978B-46C5-41C0-AFE2-B01CE292C77E}" type="pres">
      <dgm:prSet presAssocID="{0FE5F189-936E-449A-8DB8-BF69BAFC8F9C}" presName="Name8" presStyleCnt="0"/>
      <dgm:spPr/>
    </dgm:pt>
    <dgm:pt modelId="{4070BBB2-AAC5-42B9-B408-B4453E5692A4}" type="pres">
      <dgm:prSet presAssocID="{0FE5F189-936E-449A-8DB8-BF69BAFC8F9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0D279-3C28-40CF-A0C5-01B755F1EDB4}" type="pres">
      <dgm:prSet presAssocID="{0FE5F189-936E-449A-8DB8-BF69BAFC8F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F5ED7-2A91-4483-AD98-CDC4A69D85DF}" type="pres">
      <dgm:prSet presAssocID="{B2D10154-2BE6-4B6D-A261-6B0C1AF6BCDA}" presName="Name8" presStyleCnt="0"/>
      <dgm:spPr/>
    </dgm:pt>
    <dgm:pt modelId="{E22A16DB-55F8-4F0F-BDD8-3A7BD41F4C34}" type="pres">
      <dgm:prSet presAssocID="{B2D10154-2BE6-4B6D-A261-6B0C1AF6BCDA}" presName="level" presStyleLbl="node1" presStyleIdx="2" presStyleCnt="3" custLinFactNeighborX="-1923" custLinFactNeighborY="27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FD026-DEAE-4713-839C-2F88A6DDCED9}" type="pres">
      <dgm:prSet presAssocID="{B2D10154-2BE6-4B6D-A261-6B0C1AF6BC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EDE391-E075-4D0E-A08E-F08A31049A2B}" srcId="{5C78CBB0-03CF-4A9D-8487-3A83AE99457A}" destId="{324573AE-EF67-4B44-8B30-F5008E3F374B}" srcOrd="0" destOrd="0" parTransId="{FDF548B0-E231-48A7-B4ED-62612714360F}" sibTransId="{060403E8-C346-4D85-BD0D-3F1F01EEFDB0}"/>
    <dgm:cxn modelId="{5842BC3C-0C06-4540-9B4E-97F44D67CB8B}" type="presOf" srcId="{0FE5F189-936E-449A-8DB8-BF69BAFC8F9C}" destId="{4070BBB2-AAC5-42B9-B408-B4453E5692A4}" srcOrd="0" destOrd="0" presId="urn:microsoft.com/office/officeart/2005/8/layout/pyramid1"/>
    <dgm:cxn modelId="{3E2174F1-11E8-4443-9C81-1A19227B4E7E}" type="presOf" srcId="{B2D10154-2BE6-4B6D-A261-6B0C1AF6BCDA}" destId="{E22A16DB-55F8-4F0F-BDD8-3A7BD41F4C34}" srcOrd="0" destOrd="0" presId="urn:microsoft.com/office/officeart/2005/8/layout/pyramid1"/>
    <dgm:cxn modelId="{F954B807-AEA5-4E44-A344-DA0CD1E3F859}" type="presOf" srcId="{5C78CBB0-03CF-4A9D-8487-3A83AE99457A}" destId="{0EC73D18-5046-47D1-B1D3-1C58F607C762}" srcOrd="0" destOrd="0" presId="urn:microsoft.com/office/officeart/2005/8/layout/pyramid1"/>
    <dgm:cxn modelId="{550139A0-A595-497C-9BD8-59E9158576D9}" srcId="{5C78CBB0-03CF-4A9D-8487-3A83AE99457A}" destId="{B2D10154-2BE6-4B6D-A261-6B0C1AF6BCDA}" srcOrd="2" destOrd="0" parTransId="{BC3D9333-8772-4A03-BB8B-0A2F4E9E3094}" sibTransId="{6C7CEC56-FE60-4CC1-B0C7-9819E2491444}"/>
    <dgm:cxn modelId="{533C252C-AFCB-42B2-9CF0-AD2CFB423C76}" srcId="{5C78CBB0-03CF-4A9D-8487-3A83AE99457A}" destId="{0FE5F189-936E-449A-8DB8-BF69BAFC8F9C}" srcOrd="1" destOrd="0" parTransId="{0A0781BF-A3A6-47E1-B002-41FF9EF3D669}" sibTransId="{4072E4E0-79BD-4DFB-8837-9F44CF7AFD9A}"/>
    <dgm:cxn modelId="{FB73FA0C-1EAF-4152-A10E-45E76F54B41F}" type="presOf" srcId="{324573AE-EF67-4B44-8B30-F5008E3F374B}" destId="{584B91F6-7F38-4A2A-9061-EF6F2FCC9858}" srcOrd="1" destOrd="0" presId="urn:microsoft.com/office/officeart/2005/8/layout/pyramid1"/>
    <dgm:cxn modelId="{FD57B1DE-123F-4FB8-9065-EE5828FCB055}" type="presOf" srcId="{0FE5F189-936E-449A-8DB8-BF69BAFC8F9C}" destId="{FC00D279-3C28-40CF-A0C5-01B755F1EDB4}" srcOrd="1" destOrd="0" presId="urn:microsoft.com/office/officeart/2005/8/layout/pyramid1"/>
    <dgm:cxn modelId="{E4079A4F-E49F-4C89-99F5-5366A10DC75D}" type="presOf" srcId="{324573AE-EF67-4B44-8B30-F5008E3F374B}" destId="{19DC765E-ABB5-4C42-A164-54692AE6276C}" srcOrd="0" destOrd="0" presId="urn:microsoft.com/office/officeart/2005/8/layout/pyramid1"/>
    <dgm:cxn modelId="{E8439AD5-ACD5-4BE0-BF8B-13359A114B10}" type="presOf" srcId="{B2D10154-2BE6-4B6D-A261-6B0C1AF6BCDA}" destId="{EA0FD026-DEAE-4713-839C-2F88A6DDCED9}" srcOrd="1" destOrd="0" presId="urn:microsoft.com/office/officeart/2005/8/layout/pyramid1"/>
    <dgm:cxn modelId="{567F1AC7-B572-41E0-942A-678456D16CB7}" type="presParOf" srcId="{0EC73D18-5046-47D1-B1D3-1C58F607C762}" destId="{EE87FE2D-EBE3-43C1-AC6F-0203D9818A21}" srcOrd="0" destOrd="0" presId="urn:microsoft.com/office/officeart/2005/8/layout/pyramid1"/>
    <dgm:cxn modelId="{BAE64BBF-FC95-4C7A-BED3-D89B151EE61B}" type="presParOf" srcId="{EE87FE2D-EBE3-43C1-AC6F-0203D9818A21}" destId="{19DC765E-ABB5-4C42-A164-54692AE6276C}" srcOrd="0" destOrd="0" presId="urn:microsoft.com/office/officeart/2005/8/layout/pyramid1"/>
    <dgm:cxn modelId="{A26D948A-B210-472A-AC7D-1CB08F091E13}" type="presParOf" srcId="{EE87FE2D-EBE3-43C1-AC6F-0203D9818A21}" destId="{584B91F6-7F38-4A2A-9061-EF6F2FCC9858}" srcOrd="1" destOrd="0" presId="urn:microsoft.com/office/officeart/2005/8/layout/pyramid1"/>
    <dgm:cxn modelId="{93FFD273-0EC2-48D1-9523-E09A57411EF9}" type="presParOf" srcId="{0EC73D18-5046-47D1-B1D3-1C58F607C762}" destId="{862D978B-46C5-41C0-AFE2-B01CE292C77E}" srcOrd="1" destOrd="0" presId="urn:microsoft.com/office/officeart/2005/8/layout/pyramid1"/>
    <dgm:cxn modelId="{78EB1463-961B-4816-BB87-20EB518DB3BC}" type="presParOf" srcId="{862D978B-46C5-41C0-AFE2-B01CE292C77E}" destId="{4070BBB2-AAC5-42B9-B408-B4453E5692A4}" srcOrd="0" destOrd="0" presId="urn:microsoft.com/office/officeart/2005/8/layout/pyramid1"/>
    <dgm:cxn modelId="{248CA2FD-AEC3-40A6-B45F-1CF26712BC6F}" type="presParOf" srcId="{862D978B-46C5-41C0-AFE2-B01CE292C77E}" destId="{FC00D279-3C28-40CF-A0C5-01B755F1EDB4}" srcOrd="1" destOrd="0" presId="urn:microsoft.com/office/officeart/2005/8/layout/pyramid1"/>
    <dgm:cxn modelId="{0AC75B70-E101-4ECA-9269-2DA62C0D94E5}" type="presParOf" srcId="{0EC73D18-5046-47D1-B1D3-1C58F607C762}" destId="{EA0F5ED7-2A91-4483-AD98-CDC4A69D85DF}" srcOrd="2" destOrd="0" presId="urn:microsoft.com/office/officeart/2005/8/layout/pyramid1"/>
    <dgm:cxn modelId="{CADE904F-4CEA-4D97-9EC4-3234711A0226}" type="presParOf" srcId="{EA0F5ED7-2A91-4483-AD98-CDC4A69D85DF}" destId="{E22A16DB-55F8-4F0F-BDD8-3A7BD41F4C34}" srcOrd="0" destOrd="0" presId="urn:microsoft.com/office/officeart/2005/8/layout/pyramid1"/>
    <dgm:cxn modelId="{0B5FC4FE-3DEE-466F-BD8A-AE5ABC5A5AA4}" type="presParOf" srcId="{EA0F5ED7-2A91-4483-AD98-CDC4A69D85DF}" destId="{EA0FD026-DEAE-4713-839C-2F88A6DDCE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C13817-C129-4B98-B3CF-3AF5DE69DB0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EDF3816-3B67-404B-9D96-D76EFB90F119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44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(16,7%)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7CC36B-2E5C-4987-A028-4AEFCF369FEB}" type="parTrans" cxnId="{D4C24938-C39F-42CF-A57A-8FF49026E7F9}">
      <dgm:prSet/>
      <dgm:spPr/>
      <dgm:t>
        <a:bodyPr/>
        <a:lstStyle/>
        <a:p>
          <a:endParaRPr lang="ru-RU"/>
        </a:p>
      </dgm:t>
    </dgm:pt>
    <dgm:pt modelId="{FD5D0359-CF22-4AB0-A306-B7C0D7A8E09F}" type="sibTrans" cxnId="{D4C24938-C39F-42CF-A57A-8FF49026E7F9}">
      <dgm:prSet/>
      <dgm:spPr/>
      <dgm:t>
        <a:bodyPr/>
        <a:lstStyle/>
        <a:p>
          <a:endParaRPr lang="ru-RU"/>
        </a:p>
      </dgm:t>
    </dgm:pt>
    <dgm:pt modelId="{087D4756-878C-43BE-AE51-E9A114E9A0C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50 (17,8%)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F2D8E4F-DBED-4C1A-988E-8B335BE48797}" type="parTrans" cxnId="{3E129978-E638-4D42-B7FD-5E5C9759E455}">
      <dgm:prSet/>
      <dgm:spPr/>
      <dgm:t>
        <a:bodyPr/>
        <a:lstStyle/>
        <a:p>
          <a:endParaRPr lang="ru-RU"/>
        </a:p>
      </dgm:t>
    </dgm:pt>
    <dgm:pt modelId="{CC18A62D-3823-4ED8-933D-D254B636F63A}" type="sibTrans" cxnId="{3E129978-E638-4D42-B7FD-5E5C9759E455}">
      <dgm:prSet/>
      <dgm:spPr/>
      <dgm:t>
        <a:bodyPr/>
        <a:lstStyle/>
        <a:p>
          <a:endParaRPr lang="ru-RU"/>
        </a:p>
      </dgm:t>
    </dgm:pt>
    <dgm:pt modelId="{0CA181C5-91AB-4980-9A17-16A206EF7DF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280 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DCDEF30-F837-4896-BB6F-5D62E30E317C}" type="parTrans" cxnId="{98B8C935-5AE7-4236-8450-CDF1B9E7AD66}">
      <dgm:prSet/>
      <dgm:spPr/>
      <dgm:t>
        <a:bodyPr/>
        <a:lstStyle/>
        <a:p>
          <a:endParaRPr lang="ru-RU"/>
        </a:p>
      </dgm:t>
    </dgm:pt>
    <dgm:pt modelId="{694D58A7-9A91-460E-AD6B-E893B94B1C77}" type="sibTrans" cxnId="{98B8C935-5AE7-4236-8450-CDF1B9E7AD66}">
      <dgm:prSet/>
      <dgm:spPr/>
      <dgm:t>
        <a:bodyPr/>
        <a:lstStyle/>
        <a:p>
          <a:endParaRPr lang="ru-RU"/>
        </a:p>
      </dgm:t>
    </dgm:pt>
    <dgm:pt modelId="{45584A47-1467-4CB9-A0A4-969112677111}" type="pres">
      <dgm:prSet presAssocID="{08C13817-C129-4B98-B3CF-3AF5DE69DB04}" presName="Name0" presStyleCnt="0">
        <dgm:presLayoutVars>
          <dgm:dir/>
          <dgm:animLvl val="lvl"/>
          <dgm:resizeHandles val="exact"/>
        </dgm:presLayoutVars>
      </dgm:prSet>
      <dgm:spPr/>
    </dgm:pt>
    <dgm:pt modelId="{EC8B820B-C802-4DF8-91BA-403015CB4110}" type="pres">
      <dgm:prSet presAssocID="{EEDF3816-3B67-404B-9D96-D76EFB90F119}" presName="Name8" presStyleCnt="0"/>
      <dgm:spPr/>
    </dgm:pt>
    <dgm:pt modelId="{620040E4-F002-446E-9D2A-652E500A706D}" type="pres">
      <dgm:prSet presAssocID="{EEDF3816-3B67-404B-9D96-D76EFB90F11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9850A-7C11-485D-9206-DDDBD2643689}" type="pres">
      <dgm:prSet presAssocID="{EEDF3816-3B67-404B-9D96-D76EFB90F1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A09D6-D648-4A61-B5AC-8C9151BDC63A}" type="pres">
      <dgm:prSet presAssocID="{087D4756-878C-43BE-AE51-E9A114E9A0C8}" presName="Name8" presStyleCnt="0"/>
      <dgm:spPr/>
    </dgm:pt>
    <dgm:pt modelId="{A3A4FD63-9F48-4397-B8FE-CDBB30110BAE}" type="pres">
      <dgm:prSet presAssocID="{087D4756-878C-43BE-AE51-E9A114E9A0C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5273F-F428-4115-85FD-2D97052498F1}" type="pres">
      <dgm:prSet presAssocID="{087D4756-878C-43BE-AE51-E9A114E9A0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DA862-799A-43D5-BC9C-2E94312528E6}" type="pres">
      <dgm:prSet presAssocID="{0CA181C5-91AB-4980-9A17-16A206EF7DF6}" presName="Name8" presStyleCnt="0"/>
      <dgm:spPr/>
    </dgm:pt>
    <dgm:pt modelId="{30A2D145-9E78-4044-8578-17775BDF2ADF}" type="pres">
      <dgm:prSet presAssocID="{0CA181C5-91AB-4980-9A17-16A206EF7DF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6AC4F-5769-4EFD-824F-392000282D75}" type="pres">
      <dgm:prSet presAssocID="{0CA181C5-91AB-4980-9A17-16A206EF7D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129978-E638-4D42-B7FD-5E5C9759E455}" srcId="{08C13817-C129-4B98-B3CF-3AF5DE69DB04}" destId="{087D4756-878C-43BE-AE51-E9A114E9A0C8}" srcOrd="1" destOrd="0" parTransId="{7F2D8E4F-DBED-4C1A-988E-8B335BE48797}" sibTransId="{CC18A62D-3823-4ED8-933D-D254B636F63A}"/>
    <dgm:cxn modelId="{243B986F-58D7-47E7-922D-58DA90E30812}" type="presOf" srcId="{0CA181C5-91AB-4980-9A17-16A206EF7DF6}" destId="{2996AC4F-5769-4EFD-824F-392000282D75}" srcOrd="1" destOrd="0" presId="urn:microsoft.com/office/officeart/2005/8/layout/pyramid1"/>
    <dgm:cxn modelId="{39B69878-320C-4B49-8118-8CAE3B4ADC61}" type="presOf" srcId="{08C13817-C129-4B98-B3CF-3AF5DE69DB04}" destId="{45584A47-1467-4CB9-A0A4-969112677111}" srcOrd="0" destOrd="0" presId="urn:microsoft.com/office/officeart/2005/8/layout/pyramid1"/>
    <dgm:cxn modelId="{92842E1E-00EC-43AF-9E0E-62470FD2DCDC}" type="presOf" srcId="{0CA181C5-91AB-4980-9A17-16A206EF7DF6}" destId="{30A2D145-9E78-4044-8578-17775BDF2ADF}" srcOrd="0" destOrd="0" presId="urn:microsoft.com/office/officeart/2005/8/layout/pyramid1"/>
    <dgm:cxn modelId="{7DDA405D-C350-4C5D-B61C-627CC41DD236}" type="presOf" srcId="{087D4756-878C-43BE-AE51-E9A114E9A0C8}" destId="{A3A4FD63-9F48-4397-B8FE-CDBB30110BAE}" srcOrd="0" destOrd="0" presId="urn:microsoft.com/office/officeart/2005/8/layout/pyramid1"/>
    <dgm:cxn modelId="{62541D72-0FB6-4B51-A8DE-40A178A18BD2}" type="presOf" srcId="{EEDF3816-3B67-404B-9D96-D76EFB90F119}" destId="{4FB9850A-7C11-485D-9206-DDDBD2643689}" srcOrd="1" destOrd="0" presId="urn:microsoft.com/office/officeart/2005/8/layout/pyramid1"/>
    <dgm:cxn modelId="{D4C24938-C39F-42CF-A57A-8FF49026E7F9}" srcId="{08C13817-C129-4B98-B3CF-3AF5DE69DB04}" destId="{EEDF3816-3B67-404B-9D96-D76EFB90F119}" srcOrd="0" destOrd="0" parTransId="{AF7CC36B-2E5C-4987-A028-4AEFCF369FEB}" sibTransId="{FD5D0359-CF22-4AB0-A306-B7C0D7A8E09F}"/>
    <dgm:cxn modelId="{86FE2158-C829-4AD2-B999-939CA2E5CE8B}" type="presOf" srcId="{EEDF3816-3B67-404B-9D96-D76EFB90F119}" destId="{620040E4-F002-446E-9D2A-652E500A706D}" srcOrd="0" destOrd="0" presId="urn:microsoft.com/office/officeart/2005/8/layout/pyramid1"/>
    <dgm:cxn modelId="{C1D26ABF-78FC-44C9-AE7A-26777377D695}" type="presOf" srcId="{087D4756-878C-43BE-AE51-E9A114E9A0C8}" destId="{7725273F-F428-4115-85FD-2D97052498F1}" srcOrd="1" destOrd="0" presId="urn:microsoft.com/office/officeart/2005/8/layout/pyramid1"/>
    <dgm:cxn modelId="{98B8C935-5AE7-4236-8450-CDF1B9E7AD66}" srcId="{08C13817-C129-4B98-B3CF-3AF5DE69DB04}" destId="{0CA181C5-91AB-4980-9A17-16A206EF7DF6}" srcOrd="2" destOrd="0" parTransId="{CDCDEF30-F837-4896-BB6F-5D62E30E317C}" sibTransId="{694D58A7-9A91-460E-AD6B-E893B94B1C77}"/>
    <dgm:cxn modelId="{6D9E27D4-D374-41C0-991A-63DF3627D7D8}" type="presParOf" srcId="{45584A47-1467-4CB9-A0A4-969112677111}" destId="{EC8B820B-C802-4DF8-91BA-403015CB4110}" srcOrd="0" destOrd="0" presId="urn:microsoft.com/office/officeart/2005/8/layout/pyramid1"/>
    <dgm:cxn modelId="{29A3EB39-0390-484C-B0CA-D078887B873A}" type="presParOf" srcId="{EC8B820B-C802-4DF8-91BA-403015CB4110}" destId="{620040E4-F002-446E-9D2A-652E500A706D}" srcOrd="0" destOrd="0" presId="urn:microsoft.com/office/officeart/2005/8/layout/pyramid1"/>
    <dgm:cxn modelId="{C2B932B4-D13E-4E7B-A345-D05EAEFAC4F9}" type="presParOf" srcId="{EC8B820B-C802-4DF8-91BA-403015CB4110}" destId="{4FB9850A-7C11-485D-9206-DDDBD2643689}" srcOrd="1" destOrd="0" presId="urn:microsoft.com/office/officeart/2005/8/layout/pyramid1"/>
    <dgm:cxn modelId="{E2948E7D-E96D-433D-BC78-5728734CE2C4}" type="presParOf" srcId="{45584A47-1467-4CB9-A0A4-969112677111}" destId="{639A09D6-D648-4A61-B5AC-8C9151BDC63A}" srcOrd="1" destOrd="0" presId="urn:microsoft.com/office/officeart/2005/8/layout/pyramid1"/>
    <dgm:cxn modelId="{C6E456DC-93CD-41A7-A381-92ADE1A868E4}" type="presParOf" srcId="{639A09D6-D648-4A61-B5AC-8C9151BDC63A}" destId="{A3A4FD63-9F48-4397-B8FE-CDBB30110BAE}" srcOrd="0" destOrd="0" presId="urn:microsoft.com/office/officeart/2005/8/layout/pyramid1"/>
    <dgm:cxn modelId="{31BD2FC0-1689-453A-9F04-21378CC8CB08}" type="presParOf" srcId="{639A09D6-D648-4A61-B5AC-8C9151BDC63A}" destId="{7725273F-F428-4115-85FD-2D97052498F1}" srcOrd="1" destOrd="0" presId="urn:microsoft.com/office/officeart/2005/8/layout/pyramid1"/>
    <dgm:cxn modelId="{2CCF2916-7DC3-4803-8096-0FC56A423752}" type="presParOf" srcId="{45584A47-1467-4CB9-A0A4-969112677111}" destId="{90EDA862-799A-43D5-BC9C-2E94312528E6}" srcOrd="2" destOrd="0" presId="urn:microsoft.com/office/officeart/2005/8/layout/pyramid1"/>
    <dgm:cxn modelId="{2BB30270-8FCB-4662-8D02-FCFFF8F19EE8}" type="presParOf" srcId="{90EDA862-799A-43D5-BC9C-2E94312528E6}" destId="{30A2D145-9E78-4044-8578-17775BDF2ADF}" srcOrd="0" destOrd="0" presId="urn:microsoft.com/office/officeart/2005/8/layout/pyramid1"/>
    <dgm:cxn modelId="{CFB0451B-8901-4941-A1B4-74CBA21E3D43}" type="presParOf" srcId="{90EDA862-799A-43D5-BC9C-2E94312528E6}" destId="{2996AC4F-5769-4EFD-824F-392000282D7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C765E-ABB5-4C42-A164-54692AE6276C}">
      <dsp:nvSpPr>
        <dsp:cNvPr id="0" name=""/>
        <dsp:cNvSpPr/>
      </dsp:nvSpPr>
      <dsp:spPr>
        <a:xfrm>
          <a:off x="1248138" y="0"/>
          <a:ext cx="1248138" cy="800523"/>
        </a:xfrm>
        <a:prstGeom prst="trapezoid">
          <a:avLst>
            <a:gd name="adj" fmla="val 779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( 3%)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48138" y="0"/>
        <a:ext cx="1248138" cy="800523"/>
      </dsp:txXfrm>
    </dsp:sp>
    <dsp:sp modelId="{4070BBB2-AAC5-42B9-B408-B4453E5692A4}">
      <dsp:nvSpPr>
        <dsp:cNvPr id="0" name=""/>
        <dsp:cNvSpPr/>
      </dsp:nvSpPr>
      <dsp:spPr>
        <a:xfrm>
          <a:off x="624069" y="800523"/>
          <a:ext cx="2496277" cy="800523"/>
        </a:xfrm>
        <a:prstGeom prst="trapezoid">
          <a:avLst>
            <a:gd name="adj" fmla="val 77958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 (47 %) </a:t>
          </a:r>
        </a:p>
      </dsp:txBody>
      <dsp:txXfrm>
        <a:off x="1060917" y="800523"/>
        <a:ext cx="1622580" cy="800523"/>
      </dsp:txXfrm>
    </dsp:sp>
    <dsp:sp modelId="{E22A16DB-55F8-4F0F-BDD8-3A7BD41F4C34}">
      <dsp:nvSpPr>
        <dsp:cNvPr id="0" name=""/>
        <dsp:cNvSpPr/>
      </dsp:nvSpPr>
      <dsp:spPr>
        <a:xfrm>
          <a:off x="0" y="1601046"/>
          <a:ext cx="3744416" cy="800523"/>
        </a:xfrm>
        <a:prstGeom prst="trapezoid">
          <a:avLst>
            <a:gd name="adj" fmla="val 77958"/>
          </a:avLst>
        </a:prstGeom>
        <a:solidFill>
          <a:srgbClr val="FF000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66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5272" y="1601046"/>
        <a:ext cx="2433870" cy="8005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0040E4-F002-446E-9D2A-652E500A706D}">
      <dsp:nvSpPr>
        <dsp:cNvPr id="0" name=""/>
        <dsp:cNvSpPr/>
      </dsp:nvSpPr>
      <dsp:spPr>
        <a:xfrm>
          <a:off x="1320146" y="0"/>
          <a:ext cx="1320146" cy="864096"/>
        </a:xfrm>
        <a:prstGeom prst="trapezoid">
          <a:avLst>
            <a:gd name="adj" fmla="val 76389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(16,7%)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20146" y="0"/>
        <a:ext cx="1320146" cy="864096"/>
      </dsp:txXfrm>
    </dsp:sp>
    <dsp:sp modelId="{A3A4FD63-9F48-4397-B8FE-CDBB30110BAE}">
      <dsp:nvSpPr>
        <dsp:cNvPr id="0" name=""/>
        <dsp:cNvSpPr/>
      </dsp:nvSpPr>
      <dsp:spPr>
        <a:xfrm>
          <a:off x="660073" y="864095"/>
          <a:ext cx="2640293" cy="864096"/>
        </a:xfrm>
        <a:prstGeom prst="trapezoid">
          <a:avLst>
            <a:gd name="adj" fmla="val 76389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50 (17,8%)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2124" y="864095"/>
        <a:ext cx="1716190" cy="864096"/>
      </dsp:txXfrm>
    </dsp:sp>
    <dsp:sp modelId="{30A2D145-9E78-4044-8578-17775BDF2ADF}">
      <dsp:nvSpPr>
        <dsp:cNvPr id="0" name=""/>
        <dsp:cNvSpPr/>
      </dsp:nvSpPr>
      <dsp:spPr>
        <a:xfrm>
          <a:off x="0" y="1728191"/>
          <a:ext cx="3960440" cy="864096"/>
        </a:xfrm>
        <a:prstGeom prst="trapezoid">
          <a:avLst>
            <a:gd name="adj" fmla="val 76389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280 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3076" y="1728191"/>
        <a:ext cx="2574286" cy="86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4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14763" y="0"/>
            <a:ext cx="29194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EA3AA48-106E-4E0C-A6D5-AE7FC6045DEC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307513"/>
            <a:ext cx="29194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14763" y="9307513"/>
            <a:ext cx="29194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FA90F1D-4EB5-4ED5-BB54-794FC57BF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4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14763" y="0"/>
            <a:ext cx="29194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BCB781D-3129-417E-AC5D-FEED72ED0663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3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3100" y="4654550"/>
            <a:ext cx="538956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07513"/>
            <a:ext cx="29194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14763" y="9307513"/>
            <a:ext cx="29194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83" tIns="45191" rIns="90383" bIns="45191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1BD8958-592A-4CFC-9420-D3B683799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EAC3C-93FE-4F60-BDEF-AE95E292958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14763" y="9307513"/>
            <a:ext cx="29194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EFAC36-7FDF-453D-A136-6EB0A910FB8B}" type="slidenum">
              <a:rPr lang="ru-RU" sz="1200">
                <a:solidFill>
                  <a:srgbClr val="000000"/>
                </a:solidFill>
                <a:cs typeface="Arial" pitchFamily="34" charset="0"/>
              </a:rPr>
              <a:pPr algn="r"/>
              <a:t>2</a:t>
            </a:fld>
            <a:endParaRPr lang="ru-RU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8751B-A6C5-485F-9575-DC270BB2BD07}" type="slidenum">
              <a:rPr lang="ru-RU" smtClean="0">
                <a:solidFill>
                  <a:srgbClr val="000000"/>
                </a:solidFill>
              </a:rPr>
              <a:pPr/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10761-ABB6-49E0-A9E0-73916CEEB701}" type="slidenum">
              <a:rPr lang="ru-RU" smtClean="0">
                <a:solidFill>
                  <a:srgbClr val="000000"/>
                </a:solidFill>
              </a:rPr>
              <a:pPr/>
              <a:t>3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35013"/>
            <a:ext cx="4900613" cy="3675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33C13-0B6E-4C8D-BE58-B8EC0772D24E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920" y="2120265"/>
            <a:ext cx="5471160" cy="147002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840" y="4338320"/>
            <a:ext cx="3891280" cy="13309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8123-DC7C-46CF-9E35-342F71A5BD15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AC1F-6B25-4E0E-B78D-E5FBC6E34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 lIns="36000" rIns="36000" anchor="t"/>
          <a:lstStyle>
            <a:lvl1pPr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9311E-0EB5-475A-82A4-4D1F21503CC8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F6EE-4825-4B7D-8E05-518E74047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35098-8341-4E88-B465-E6DF2EC6263D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91A7-8A96-472F-BBA9-6499D5521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aner_gosdoc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09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6" descr="baner_gosdoc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0"/>
            <a:ext cx="66690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" descr="baner_gosdoc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8025" y="1588"/>
            <a:ext cx="20859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71488" y="26988"/>
            <a:ext cx="5230812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</a:rPr>
              <a:t>МИНИСТЕРСТВО ЗДРАВООХРАНЕНИЯ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И СОЦИАЛЬНОГО РАЗВИТИЯ</a:t>
            </a:r>
            <a:r>
              <a:rPr lang="en-US" sz="1050" b="1" dirty="0">
                <a:latin typeface="+mn-lt"/>
              </a:rPr>
              <a:t> </a:t>
            </a:r>
            <a:r>
              <a:rPr lang="ru-RU" sz="1050" b="1" dirty="0">
                <a:latin typeface="+mn-lt"/>
              </a:rPr>
              <a:t>ЧУВАШСКОЙ РЕСПУБЛИКИ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>
                <a:solidFill>
                  <a:srgbClr val="D0C6C6"/>
                </a:solidFill>
              </a:defRPr>
            </a:lvl1pPr>
          </a:lstStyle>
          <a:p>
            <a:pPr>
              <a:defRPr/>
            </a:pPr>
            <a:fld id="{CD76E046-1C07-452B-AFC0-AA36C5789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C753-DD67-4522-9D9E-B362DBD05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7297-7E9F-458C-A008-D307CA9000E1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17AA-A0E9-4A31-8CC8-245D04ABB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5E1357AC-AF8B-4F0A-A0E2-1460C25A3C21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237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B92201FF-82D8-41FB-B970-6AA1D45A7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1" r:id="rId2"/>
    <p:sldLayoutId id="2147483692" r:id="rId3"/>
    <p:sldLayoutId id="2147483695" r:id="rId4"/>
    <p:sldLayoutId id="2147483696" r:id="rId5"/>
    <p:sldLayoutId id="214748369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1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1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4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15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3.xls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5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7.xls"/><Relationship Id="rId4" Type="http://schemas.openxmlformats.org/officeDocument/2006/relationships/oleObject" Target="../embeddings/_____Microsoft_Office_Excel_97-2003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9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6" y="684273"/>
            <a:ext cx="8524084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>
                <a:solidFill>
                  <a:schemeClr val="bg2"/>
                </a:solidFill>
                <a:latin typeface="Arial" charset="0"/>
              </a:rPr>
              <a:t>Основные итоги работы в области улучшения условий и охраны труда в Чувашской Республике за 2014 год и задачи на 2015 год</a:t>
            </a:r>
            <a:endParaRPr lang="ru-RU" sz="2400" dirty="0">
              <a:solidFill>
                <a:schemeClr val="bg2"/>
              </a:solidFill>
              <a:latin typeface="Arial" charset="0"/>
            </a:endParaRPr>
          </a:p>
          <a:p>
            <a:pPr>
              <a:defRPr/>
            </a:pP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endParaRPr lang="ru-RU" sz="24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76225" y="4699000"/>
            <a:ext cx="430688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Докладчик: </a:t>
            </a:r>
          </a:p>
          <a:p>
            <a:r>
              <a:rPr lang="ru-RU" sz="1600" b="1">
                <a:solidFill>
                  <a:schemeClr val="bg2"/>
                </a:solidFill>
              </a:rPr>
              <a:t>Милюхин Кирилл Владимирович, начальник отдела охраны и экспертизы условий труда Министерства здравоохранения и социального развития Чувашской Республики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901700" y="149225"/>
            <a:ext cx="7340600" cy="379413"/>
          </a:xfrm>
          <a:prstGeom prst="rect">
            <a:avLst/>
          </a:prstGeom>
        </p:spPr>
        <p:txBody>
          <a:bodyPr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Результаты специальной оценки условий труда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чувашской республике в 2014 году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343058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7" name="TextBox 18"/>
          <p:cNvSpPr txBox="1">
            <a:spLocks noChangeArrowheads="1"/>
          </p:cNvSpPr>
          <p:nvPr/>
        </p:nvSpPr>
        <p:spPr bwMode="auto">
          <a:xfrm>
            <a:off x="4859338" y="1196975"/>
            <a:ext cx="3889375" cy="113823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/>
                </a:solidFill>
                <a:cs typeface="Arial" pitchFamily="34" charset="0"/>
              </a:rPr>
              <a:t>Всего СОУТ охвачено </a:t>
            </a:r>
            <a:br>
              <a:rPr lang="ru-RU" altLang="ru-RU" sz="16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altLang="ru-RU" b="1" dirty="0">
                <a:solidFill>
                  <a:srgbClr val="C00000"/>
                </a:solidFill>
                <a:cs typeface="Arial" pitchFamily="34" charset="0"/>
              </a:rPr>
              <a:t>30 135</a:t>
            </a:r>
            <a:r>
              <a:rPr lang="ru-RU" altLang="ru-RU" sz="1600" b="1" dirty="0">
                <a:solidFill>
                  <a:schemeClr val="tx1"/>
                </a:solidFill>
                <a:cs typeface="Arial" pitchFamily="34" charset="0"/>
              </a:rPr>
              <a:t> рабочих мест, </a:t>
            </a:r>
            <a:br>
              <a:rPr lang="ru-RU" altLang="ru-RU" sz="16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altLang="ru-RU" sz="1600" b="1" dirty="0">
                <a:solidFill>
                  <a:schemeClr val="tx1"/>
                </a:solidFill>
                <a:cs typeface="Arial" pitchFamily="34" charset="0"/>
              </a:rPr>
              <a:t>на которых трудятся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C00000"/>
                </a:solidFill>
                <a:cs typeface="Arial" pitchFamily="34" charset="0"/>
              </a:rPr>
              <a:t>36 046 </a:t>
            </a:r>
            <a:r>
              <a:rPr lang="ru-RU" altLang="ru-RU" sz="1600" b="1" dirty="0">
                <a:solidFill>
                  <a:schemeClr val="tx1"/>
                </a:solidFill>
                <a:cs typeface="Arial" pitchFamily="34" charset="0"/>
              </a:rPr>
              <a:t>работников</a:t>
            </a:r>
          </a:p>
        </p:txBody>
      </p:sp>
      <p:sp>
        <p:nvSpPr>
          <p:cNvPr id="6150" name="Прямоугольник 66"/>
          <p:cNvSpPr>
            <a:spLocks noChangeArrowheads="1"/>
          </p:cNvSpPr>
          <p:nvPr/>
        </p:nvSpPr>
        <p:spPr bwMode="auto">
          <a:xfrm>
            <a:off x="6630988" y="3789363"/>
            <a:ext cx="25130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latin typeface="Calibri" pitchFamily="34" charset="0"/>
              </a:rPr>
              <a:t>вредные и (или) опасные условия труда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6151" name="Прямоугольник 68"/>
          <p:cNvSpPr>
            <a:spLocks noChangeArrowheads="1"/>
          </p:cNvSpPr>
          <p:nvPr/>
        </p:nvSpPr>
        <p:spPr bwMode="auto">
          <a:xfrm>
            <a:off x="5219700" y="3573463"/>
            <a:ext cx="15319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latin typeface="Calibri" pitchFamily="34" charset="0"/>
              </a:rPr>
              <a:t>оптимальные 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и допустимые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452320" y="4365104"/>
            <a:ext cx="1008112" cy="10081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96850" h="2032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596336" y="4509120"/>
            <a:ext cx="720079" cy="7200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shade val="67500"/>
                  <a:satMod val="115000"/>
                  <a:lumMod val="59000"/>
                  <a:lumOff val="41000"/>
                </a:schemeClr>
              </a:gs>
              <a:gs pos="100000">
                <a:schemeClr val="bg1">
                  <a:shade val="100000"/>
                  <a:satMod val="115000"/>
                  <a:lumMod val="73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24,7%</a:t>
            </a:r>
          </a:p>
        </p:txBody>
      </p:sp>
      <p:sp>
        <p:nvSpPr>
          <p:cNvPr id="63" name="Овал 62"/>
          <p:cNvSpPr/>
          <p:nvPr/>
        </p:nvSpPr>
        <p:spPr>
          <a:xfrm>
            <a:off x="4932040" y="4221088"/>
            <a:ext cx="2232248" cy="20882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96850" h="2032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148064" y="4437112"/>
            <a:ext cx="1728192" cy="158417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shade val="67500"/>
                  <a:satMod val="115000"/>
                  <a:lumMod val="59000"/>
                  <a:lumOff val="41000"/>
                </a:schemeClr>
              </a:gs>
              <a:gs pos="100000">
                <a:schemeClr val="bg1">
                  <a:shade val="100000"/>
                  <a:satMod val="115000"/>
                  <a:lumMod val="73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75,3%</a:t>
            </a:r>
          </a:p>
        </p:txBody>
      </p:sp>
      <p:pic>
        <p:nvPicPr>
          <p:cNvPr id="6164" name="Picture 4" descr="http://www.dzr.by/wp-content/uploads/2011/08/dubrovno_ohrana-truda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95288" y="692150"/>
            <a:ext cx="4176712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Диаграмма 64"/>
          <p:cNvGraphicFramePr>
            <a:graphicFrameLocks/>
          </p:cNvGraphicFramePr>
          <p:nvPr/>
        </p:nvGraphicFramePr>
        <p:xfrm>
          <a:off x="-473075" y="3783013"/>
          <a:ext cx="5770563" cy="2665412"/>
        </p:xfrm>
        <a:graphic>
          <a:graphicData uri="http://schemas.openxmlformats.org/presentationml/2006/ole">
            <p:oleObj spid="_x0000_s6146" name="Диаграмма" r:id="rId4" imgW="5810274" imgH="26956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0" y="404813"/>
            <a:ext cx="9144000" cy="6021387"/>
            <a:chOff x="2207" y="3286"/>
            <a:chExt cx="11294" cy="8361"/>
          </a:xfrm>
        </p:grpSpPr>
        <p:sp>
          <p:nvSpPr>
            <p:cNvPr id="19467" name="AutoShape 3"/>
            <p:cNvSpPr>
              <a:spLocks noChangeAspect="1" noChangeArrowheads="1"/>
            </p:cNvSpPr>
            <p:nvPr/>
          </p:nvSpPr>
          <p:spPr bwMode="auto">
            <a:xfrm>
              <a:off x="2207" y="3286"/>
              <a:ext cx="11294" cy="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Rectangle 4"/>
            <p:cNvSpPr>
              <a:spLocks noChangeArrowheads="1"/>
            </p:cNvSpPr>
            <p:nvPr/>
          </p:nvSpPr>
          <p:spPr bwMode="auto">
            <a:xfrm>
              <a:off x="2207" y="3286"/>
              <a:ext cx="11294" cy="8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9" name="Rectangle 5"/>
            <p:cNvSpPr>
              <a:spLocks noChangeArrowheads="1"/>
            </p:cNvSpPr>
            <p:nvPr/>
          </p:nvSpPr>
          <p:spPr bwMode="auto">
            <a:xfrm>
              <a:off x="5097" y="4144"/>
              <a:ext cx="5779" cy="1567"/>
            </a:xfrm>
            <a:prstGeom prst="rect">
              <a:avLst/>
            </a:prstGeom>
            <a:gradFill rotWithShape="1">
              <a:gsLst>
                <a:gs pos="0">
                  <a:srgbClr val="EAFB47"/>
                </a:gs>
                <a:gs pos="100000">
                  <a:srgbClr val="FF0066"/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9436" tIns="29718" rIns="59436" bIns="29718" anchor="ctr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cs typeface="Arial" pitchFamily="34" charset="0"/>
                </a:rPr>
                <a:t>Администрации муниципальных районов и городских округов Чувашской Республики</a:t>
              </a:r>
              <a:endParaRPr lang="ru-RU" sz="1400" b="1">
                <a:cs typeface="Arial" pitchFamily="34" charset="0"/>
              </a:endParaRPr>
            </a:p>
          </p:txBody>
        </p:sp>
        <p:sp>
          <p:nvSpPr>
            <p:cNvPr id="19470" name="Rectangle 6"/>
            <p:cNvSpPr>
              <a:spLocks noChangeArrowheads="1"/>
            </p:cNvSpPr>
            <p:nvPr/>
          </p:nvSpPr>
          <p:spPr bwMode="auto">
            <a:xfrm>
              <a:off x="5543" y="5711"/>
              <a:ext cx="4801" cy="79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9436" tIns="29718" rIns="59436" bIns="29718" anchor="ctr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cs typeface="Arial" pitchFamily="34" charset="0"/>
                </a:rPr>
                <a:t>Специалист по вопросам </a:t>
              </a:r>
            </a:p>
            <a:p>
              <a:pPr algn="ctr"/>
              <a:r>
                <a:rPr lang="ru-RU" sz="1400" b="1">
                  <a:solidFill>
                    <a:srgbClr val="000000"/>
                  </a:solidFill>
                  <a:cs typeface="Arial" pitchFamily="34" charset="0"/>
                </a:rPr>
                <a:t>охраны труда</a:t>
              </a:r>
              <a:endParaRPr lang="ru-RU" sz="1400" b="1">
                <a:cs typeface="Arial" pitchFamily="34" charset="0"/>
              </a:endParaRPr>
            </a:p>
          </p:txBody>
        </p:sp>
        <p:sp>
          <p:nvSpPr>
            <p:cNvPr id="19471" name="Rectangle 7"/>
            <p:cNvSpPr>
              <a:spLocks noChangeArrowheads="1"/>
            </p:cNvSpPr>
            <p:nvPr/>
          </p:nvSpPr>
          <p:spPr bwMode="auto">
            <a:xfrm>
              <a:off x="5097" y="6678"/>
              <a:ext cx="5779" cy="898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9436" tIns="29718" rIns="59436" bIns="29718" anchor="ctr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cs typeface="Arial" pitchFamily="34" charset="0"/>
                </a:rPr>
                <a:t>Координационный совет по охране </a:t>
              </a:r>
            </a:p>
            <a:p>
              <a:pPr algn="ctr"/>
              <a:r>
                <a:rPr lang="ru-RU" sz="1400" b="1">
                  <a:solidFill>
                    <a:srgbClr val="000000"/>
                  </a:solidFill>
                  <a:cs typeface="Arial" pitchFamily="34" charset="0"/>
                </a:rPr>
                <a:t>труда района, города</a:t>
              </a:r>
            </a:p>
            <a:p>
              <a:pPr algn="ctr"/>
              <a:endParaRPr lang="ru-RU" sz="1400" b="1">
                <a:cs typeface="Arial" pitchFamily="34" charset="0"/>
              </a:endParaRPr>
            </a:p>
          </p:txBody>
        </p:sp>
        <p:sp>
          <p:nvSpPr>
            <p:cNvPr id="19472" name="Rectangle 8"/>
            <p:cNvSpPr>
              <a:spLocks noChangeArrowheads="1"/>
            </p:cNvSpPr>
            <p:nvPr/>
          </p:nvSpPr>
          <p:spPr bwMode="auto">
            <a:xfrm>
              <a:off x="5543" y="7643"/>
              <a:ext cx="4801" cy="791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9436" tIns="29718" rIns="59436" bIns="29718" anchor="ctr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cs typeface="Arial" pitchFamily="34" charset="0"/>
                </a:rPr>
                <a:t>Советы по охране труда </a:t>
              </a:r>
            </a:p>
            <a:p>
              <a:pPr algn="ctr"/>
              <a:r>
                <a:rPr lang="ru-RU" sz="1400" b="1">
                  <a:solidFill>
                    <a:srgbClr val="000000"/>
                  </a:solidFill>
                  <a:cs typeface="Arial" pitchFamily="34" charset="0"/>
                </a:rPr>
                <a:t>сельских  поселений </a:t>
              </a:r>
              <a:endParaRPr lang="ru-RU" sz="1400" b="1">
                <a:cs typeface="Arial" pitchFamily="34" charset="0"/>
              </a:endParaRPr>
            </a:p>
          </p:txBody>
        </p:sp>
        <p:sp>
          <p:nvSpPr>
            <p:cNvPr id="19473" name="Rectangle 9"/>
            <p:cNvSpPr>
              <a:spLocks noChangeArrowheads="1"/>
            </p:cNvSpPr>
            <p:nvPr/>
          </p:nvSpPr>
          <p:spPr bwMode="auto">
            <a:xfrm>
              <a:off x="3140" y="8519"/>
              <a:ext cx="9516" cy="77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cs typeface="Arial" pitchFamily="34" charset="0"/>
                </a:rPr>
                <a:t>Субъекты экономической деятельности (предприятия, организации всех организационно-правовых форм, индивидуальные предприниматели)</a:t>
              </a:r>
              <a:endParaRPr lang="ru-RU" sz="1400" b="1">
                <a:cs typeface="Arial" pitchFamily="34" charset="0"/>
              </a:endParaRPr>
            </a:p>
          </p:txBody>
        </p:sp>
        <p:sp>
          <p:nvSpPr>
            <p:cNvPr id="166922" name="Rectangle 10"/>
            <p:cNvSpPr>
              <a:spLocks noChangeArrowheads="1"/>
            </p:cNvSpPr>
            <p:nvPr/>
          </p:nvSpPr>
          <p:spPr bwMode="auto">
            <a:xfrm>
              <a:off x="3185" y="9399"/>
              <a:ext cx="1555" cy="1395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50000">
                  <a:schemeClr val="tx2"/>
                </a:gs>
                <a:gs pos="100000">
                  <a:srgbClr val="FFFF99"/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9436" tIns="29718" rIns="59436" bIns="29718" anchor="ctr"/>
            <a:lstStyle/>
            <a:p>
              <a:pPr algn="ctr">
                <a:defRPr/>
              </a:pPr>
              <a:r>
                <a:rPr lang="ru-RU" sz="1400" b="1">
                  <a:solidFill>
                    <a:srgbClr val="000000"/>
                  </a:solidFill>
                  <a:cs typeface="Arial" pitchFamily="34" charset="0"/>
                </a:rPr>
                <a:t>Службы охраны труда</a:t>
              </a:r>
              <a:endParaRPr lang="ru-RU" sz="1400" b="1">
                <a:cs typeface="Arial" pitchFamily="34" charset="0"/>
              </a:endParaRPr>
            </a:p>
          </p:txBody>
        </p:sp>
        <p:sp>
          <p:nvSpPr>
            <p:cNvPr id="166923" name="Rectangle 11"/>
            <p:cNvSpPr>
              <a:spLocks noChangeArrowheads="1"/>
            </p:cNvSpPr>
            <p:nvPr/>
          </p:nvSpPr>
          <p:spPr bwMode="auto">
            <a:xfrm>
              <a:off x="5097" y="9399"/>
              <a:ext cx="2045" cy="1395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50000">
                  <a:schemeClr val="tx2"/>
                </a:gs>
                <a:gs pos="100000">
                  <a:srgbClr val="FFFF99"/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9436" tIns="29718" rIns="59436" bIns="29718" anchor="ctr"/>
            <a:lstStyle/>
            <a:p>
              <a:pPr algn="ctr">
                <a:defRPr/>
              </a:pPr>
              <a:r>
                <a:rPr lang="ru-RU" sz="1400" b="1">
                  <a:solidFill>
                    <a:srgbClr val="000000"/>
                  </a:solidFill>
                  <a:cs typeface="Arial" pitchFamily="34" charset="0"/>
                </a:rPr>
                <a:t>Представитель-ные органы работников</a:t>
              </a:r>
              <a:endParaRPr lang="ru-RU" sz="1400" b="1">
                <a:cs typeface="Arial" pitchFamily="34" charset="0"/>
              </a:endParaRPr>
            </a:p>
          </p:txBody>
        </p:sp>
        <p:sp>
          <p:nvSpPr>
            <p:cNvPr id="166924" name="Rectangle 12"/>
            <p:cNvSpPr>
              <a:spLocks noChangeArrowheads="1"/>
            </p:cNvSpPr>
            <p:nvPr/>
          </p:nvSpPr>
          <p:spPr bwMode="auto">
            <a:xfrm>
              <a:off x="7476" y="9399"/>
              <a:ext cx="2224" cy="1395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50000">
                  <a:schemeClr val="tx2"/>
                </a:gs>
                <a:gs pos="100000">
                  <a:srgbClr val="FFFF99"/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9436" tIns="29718" rIns="59436" bIns="29718" anchor="ctr"/>
            <a:lstStyle/>
            <a:p>
              <a:pPr algn="ctr">
                <a:defRPr/>
              </a:pPr>
              <a:r>
                <a:rPr lang="ru-RU" sz="1400" b="1">
                  <a:solidFill>
                    <a:srgbClr val="000000"/>
                  </a:solidFill>
                  <a:cs typeface="Arial" pitchFamily="34" charset="0"/>
                </a:rPr>
                <a:t>Комиссии (комитеты) по охране труда</a:t>
              </a:r>
              <a:endParaRPr lang="ru-RU" sz="1400" b="1">
                <a:cs typeface="Arial" pitchFamily="34" charset="0"/>
              </a:endParaRPr>
            </a:p>
          </p:txBody>
        </p:sp>
        <p:sp>
          <p:nvSpPr>
            <p:cNvPr id="166925" name="Rectangle 13"/>
            <p:cNvSpPr>
              <a:spLocks noChangeArrowheads="1"/>
            </p:cNvSpPr>
            <p:nvPr/>
          </p:nvSpPr>
          <p:spPr bwMode="auto">
            <a:xfrm>
              <a:off x="9989" y="9399"/>
              <a:ext cx="2669" cy="1395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50000">
                  <a:schemeClr val="tx2"/>
                </a:gs>
                <a:gs pos="100000">
                  <a:srgbClr val="FFFF99"/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9436" tIns="29718" rIns="59436" bIns="29718" anchor="ctr"/>
            <a:lstStyle/>
            <a:p>
              <a:pPr algn="ctr">
                <a:defRPr/>
              </a:pPr>
              <a:r>
                <a:rPr lang="ru-RU" sz="1400" b="1">
                  <a:solidFill>
                    <a:srgbClr val="000000"/>
                  </a:solidFill>
                  <a:cs typeface="Arial" pitchFamily="34" charset="0"/>
                </a:rPr>
                <a:t>Уполномоченные лица по охране труда профсоюзов</a:t>
              </a:r>
              <a:endParaRPr lang="ru-RU" sz="1400" b="1">
                <a:cs typeface="Arial" pitchFamily="34" charset="0"/>
              </a:endParaRP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474" y="5272"/>
              <a:ext cx="623" cy="3247"/>
              <a:chOff x="1156" y="754"/>
              <a:chExt cx="318" cy="1678"/>
            </a:xfrm>
          </p:grpSpPr>
          <p:sp>
            <p:nvSpPr>
              <p:cNvPr id="19494" name="Line 15"/>
              <p:cNvSpPr>
                <a:spLocks noChangeShapeType="1"/>
              </p:cNvSpPr>
              <p:nvPr/>
            </p:nvSpPr>
            <p:spPr bwMode="auto">
              <a:xfrm flipH="1">
                <a:off x="1156" y="754"/>
                <a:ext cx="318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5" name="Line 16"/>
              <p:cNvSpPr>
                <a:spLocks noChangeShapeType="1"/>
              </p:cNvSpPr>
              <p:nvPr/>
            </p:nvSpPr>
            <p:spPr bwMode="auto">
              <a:xfrm>
                <a:off x="1156" y="754"/>
                <a:ext cx="0" cy="167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479" name="Line 17"/>
            <p:cNvSpPr>
              <a:spLocks noChangeShapeType="1"/>
            </p:cNvSpPr>
            <p:nvPr/>
          </p:nvSpPr>
          <p:spPr bwMode="auto">
            <a:xfrm flipH="1">
              <a:off x="10877" y="5272"/>
              <a:ext cx="62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Line 18"/>
            <p:cNvSpPr>
              <a:spLocks noChangeShapeType="1"/>
            </p:cNvSpPr>
            <p:nvPr/>
          </p:nvSpPr>
          <p:spPr bwMode="auto">
            <a:xfrm>
              <a:off x="11501" y="5272"/>
              <a:ext cx="0" cy="324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Line 19"/>
            <p:cNvSpPr>
              <a:spLocks noChangeShapeType="1"/>
            </p:cNvSpPr>
            <p:nvPr/>
          </p:nvSpPr>
          <p:spPr bwMode="auto">
            <a:xfrm flipH="1">
              <a:off x="4597" y="7147"/>
              <a:ext cx="40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Line 20"/>
            <p:cNvSpPr>
              <a:spLocks noChangeShapeType="1"/>
            </p:cNvSpPr>
            <p:nvPr/>
          </p:nvSpPr>
          <p:spPr bwMode="auto">
            <a:xfrm>
              <a:off x="10899" y="7147"/>
              <a:ext cx="624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Line 21"/>
            <p:cNvSpPr>
              <a:spLocks noChangeShapeType="1"/>
            </p:cNvSpPr>
            <p:nvPr/>
          </p:nvSpPr>
          <p:spPr bwMode="auto">
            <a:xfrm flipH="1">
              <a:off x="4474" y="7993"/>
              <a:ext cx="106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Line 22"/>
            <p:cNvSpPr>
              <a:spLocks noChangeShapeType="1"/>
            </p:cNvSpPr>
            <p:nvPr/>
          </p:nvSpPr>
          <p:spPr bwMode="auto">
            <a:xfrm>
              <a:off x="10344" y="7993"/>
              <a:ext cx="115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Line 23"/>
            <p:cNvSpPr>
              <a:spLocks noChangeShapeType="1"/>
            </p:cNvSpPr>
            <p:nvPr/>
          </p:nvSpPr>
          <p:spPr bwMode="auto">
            <a:xfrm flipH="1">
              <a:off x="2517" y="8872"/>
              <a:ext cx="62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Line 24"/>
            <p:cNvSpPr>
              <a:spLocks noChangeShapeType="1"/>
            </p:cNvSpPr>
            <p:nvPr/>
          </p:nvSpPr>
          <p:spPr bwMode="auto">
            <a:xfrm>
              <a:off x="2517" y="8872"/>
              <a:ext cx="0" cy="96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7" name="Line 25"/>
            <p:cNvSpPr>
              <a:spLocks noChangeShapeType="1"/>
            </p:cNvSpPr>
            <p:nvPr/>
          </p:nvSpPr>
          <p:spPr bwMode="auto">
            <a:xfrm>
              <a:off x="2517" y="9838"/>
              <a:ext cx="62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8" name="Line 26"/>
            <p:cNvSpPr>
              <a:spLocks noChangeShapeType="1"/>
            </p:cNvSpPr>
            <p:nvPr/>
          </p:nvSpPr>
          <p:spPr bwMode="auto">
            <a:xfrm flipH="1">
              <a:off x="12662" y="8783"/>
              <a:ext cx="62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Line 27"/>
            <p:cNvSpPr>
              <a:spLocks noChangeShapeType="1"/>
            </p:cNvSpPr>
            <p:nvPr/>
          </p:nvSpPr>
          <p:spPr bwMode="auto">
            <a:xfrm>
              <a:off x="13285" y="8783"/>
              <a:ext cx="0" cy="96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0" name="Line 28"/>
            <p:cNvSpPr>
              <a:spLocks noChangeShapeType="1"/>
            </p:cNvSpPr>
            <p:nvPr/>
          </p:nvSpPr>
          <p:spPr bwMode="auto">
            <a:xfrm>
              <a:off x="12676" y="9749"/>
              <a:ext cx="62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1" name="Line 29"/>
            <p:cNvSpPr>
              <a:spLocks noChangeShapeType="1"/>
            </p:cNvSpPr>
            <p:nvPr/>
          </p:nvSpPr>
          <p:spPr bwMode="auto">
            <a:xfrm>
              <a:off x="4740" y="9838"/>
              <a:ext cx="35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Line 30"/>
            <p:cNvSpPr>
              <a:spLocks noChangeShapeType="1"/>
            </p:cNvSpPr>
            <p:nvPr/>
          </p:nvSpPr>
          <p:spPr bwMode="auto">
            <a:xfrm>
              <a:off x="7142" y="9838"/>
              <a:ext cx="26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Line 31"/>
            <p:cNvSpPr>
              <a:spLocks noChangeShapeType="1"/>
            </p:cNvSpPr>
            <p:nvPr/>
          </p:nvSpPr>
          <p:spPr bwMode="auto">
            <a:xfrm>
              <a:off x="9722" y="9838"/>
              <a:ext cx="26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Группа 4"/>
          <p:cNvGrpSpPr>
            <a:grpSpLocks/>
          </p:cNvGrpSpPr>
          <p:nvPr/>
        </p:nvGrpSpPr>
        <p:grpSpPr bwMode="auto">
          <a:xfrm>
            <a:off x="0" y="0"/>
            <a:ext cx="8893175" cy="692150"/>
            <a:chOff x="-153749" y="72828"/>
            <a:chExt cx="8771767" cy="60690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10393" y="72828"/>
              <a:ext cx="8407625" cy="461246"/>
            </a:xfrm>
            <a:prstGeom prst="roundRect">
              <a:avLst/>
            </a:prstGeom>
            <a:solidFill>
              <a:srgbClr val="5F320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-153749" y="218485"/>
              <a:ext cx="8516111" cy="461246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ru-RU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20271" y="210634"/>
              <a:ext cx="8231556" cy="460745"/>
            </a:xfrm>
            <a:prstGeom prst="rect">
              <a:avLst/>
            </a:prstGeom>
          </p:spPr>
          <p:txBody>
            <a:bodyPr bIns="0"/>
            <a:lstStyle/>
            <a:p>
              <a:pPr defTabSz="914400" eaLnBrk="0" hangingPunct="0">
                <a:defRPr/>
              </a:pPr>
              <a:r>
                <a:rPr lang="ru-RU" b="1">
                  <a:solidFill>
                    <a:srgbClr val="683A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Структурная схема муниципального управления охраной труда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0" name="Объект 4"/>
          <p:cNvGraphicFramePr>
            <a:graphicFrameLocks/>
          </p:cNvGraphicFramePr>
          <p:nvPr/>
        </p:nvGraphicFramePr>
        <p:xfrm>
          <a:off x="1116013" y="3789363"/>
          <a:ext cx="7056437" cy="2879725"/>
        </p:xfrm>
        <a:graphic>
          <a:graphicData uri="http://schemas.openxmlformats.org/presentationml/2006/ole">
            <p:oleObj spid="_x0000_s7170" name="Worksheet" r:id="rId3" imgW="5048417" imgH="2648102" progId="Excel.Sheet.8">
              <p:embed/>
            </p:oleObj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55650" y="3644900"/>
            <a:ext cx="7340600" cy="379413"/>
          </a:xfrm>
          <a:prstGeom prst="rect">
            <a:avLst/>
          </a:prstGeom>
        </p:spPr>
        <p:txBody>
          <a:bodyPr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Охват службами охраны труда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чувашской республике в 2014 году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36449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171" name="Диаграмма 20"/>
          <p:cNvGraphicFramePr>
            <a:graphicFrameLocks/>
          </p:cNvGraphicFramePr>
          <p:nvPr/>
        </p:nvGraphicFramePr>
        <p:xfrm>
          <a:off x="1547813" y="836613"/>
          <a:ext cx="6480175" cy="3240087"/>
        </p:xfrm>
        <a:graphic>
          <a:graphicData uri="http://schemas.openxmlformats.org/presentationml/2006/ole">
            <p:oleObj spid="_x0000_s7171" name="Диаграмма" r:id="rId4" imgW="4924544" imgH="3247949" progId="Excel.Sheet.8">
              <p:embed/>
            </p:oleObj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16013" y="0"/>
            <a:ext cx="7340600" cy="379413"/>
          </a:xfrm>
          <a:prstGeom prst="rect">
            <a:avLst/>
          </a:prstGeom>
        </p:spPr>
        <p:txBody>
          <a:bodyPr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Охват специальной оценкой условий труда в разрезе муниципальных районов и городских </a:t>
            </a:r>
            <a:r>
              <a:rPr lang="ru-RU" b="1" cap="all" spc="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округов</a:t>
            </a:r>
            <a:r>
              <a:rPr lang="en-US" b="1" cap="all" spc="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cap="all" spc="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b="1" cap="all" spc="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чувашской республике в 2014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6013" y="0"/>
            <a:ext cx="7340600" cy="379413"/>
          </a:xfrm>
          <a:prstGeom prst="rect">
            <a:avLst/>
          </a:prstGeom>
        </p:spPr>
        <p:txBody>
          <a:bodyPr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Мероприятия по улучшению условий и охраны </a:t>
            </a:r>
            <a:r>
              <a:rPr lang="ru-RU" b="1" cap="all" spc="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труда</a:t>
            </a:r>
            <a:r>
              <a:rPr lang="en-US" b="1" cap="all" spc="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cap="all" spc="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b="1" cap="all" spc="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чувашской республике в 2014 году</a:t>
            </a:r>
          </a:p>
        </p:txBody>
      </p:sp>
      <p:graphicFrame>
        <p:nvGraphicFramePr>
          <p:cNvPr id="8194" name="Содержимое 3"/>
          <p:cNvGraphicFramePr>
            <a:graphicFrameLocks/>
          </p:cNvGraphicFramePr>
          <p:nvPr/>
        </p:nvGraphicFramePr>
        <p:xfrm>
          <a:off x="273050" y="569913"/>
          <a:ext cx="8734425" cy="3138487"/>
        </p:xfrm>
        <a:graphic>
          <a:graphicData uri="http://schemas.openxmlformats.org/presentationml/2006/ole">
            <p:oleObj spid="_x0000_s8194" r:id="rId3" imgW="8736325" imgH="3139712" progId="Excel.Sheet.8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/>
          </p:cNvGraphicFramePr>
          <p:nvPr/>
        </p:nvGraphicFramePr>
        <p:xfrm>
          <a:off x="-50800" y="3854450"/>
          <a:ext cx="9245600" cy="3054350"/>
        </p:xfrm>
        <a:graphic>
          <a:graphicData uri="http://schemas.openxmlformats.org/presentationml/2006/ole">
            <p:oleObj spid="_x0000_s8195" r:id="rId4" imgW="9242337" imgH="3054361" progId="Excel.Sheet.8">
              <p:embed/>
            </p:oleObj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39750" y="3429000"/>
            <a:ext cx="8059738" cy="379413"/>
          </a:xfrm>
          <a:prstGeom prst="rect">
            <a:avLst/>
          </a:prstGeom>
        </p:spPr>
        <p:txBody>
          <a:bodyPr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Информационное обеспечение по вопросам охраны </a:t>
            </a:r>
            <a:r>
              <a:rPr lang="ru-RU" b="1" cap="all" spc="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труда</a:t>
            </a:r>
            <a:r>
              <a:rPr lang="en-US" b="1" cap="all" spc="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cap="all" spc="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b="1" cap="all" spc="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чувашской республике в 2014 году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3"/>
          <p:cNvGrpSpPr>
            <a:grpSpLocks/>
          </p:cNvGrpSpPr>
          <p:nvPr/>
        </p:nvGrpSpPr>
        <p:grpSpPr bwMode="auto">
          <a:xfrm>
            <a:off x="-153988" y="0"/>
            <a:ext cx="8772526" cy="819150"/>
            <a:chOff x="-153749" y="72828"/>
            <a:chExt cx="8771767" cy="81901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10393" y="72828"/>
              <a:ext cx="8407625" cy="461246"/>
            </a:xfrm>
            <a:prstGeom prst="roundRect">
              <a:avLst/>
            </a:prstGeom>
            <a:solidFill>
              <a:srgbClr val="5F320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-153749" y="218485"/>
              <a:ext cx="8516111" cy="574247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47" name="Rectangle 3"/>
            <p:cNvSpPr>
              <a:spLocks noChangeArrowheads="1"/>
            </p:cNvSpPr>
            <p:nvPr/>
          </p:nvSpPr>
          <p:spPr bwMode="auto">
            <a:xfrm>
              <a:off x="120865" y="302924"/>
              <a:ext cx="8222539" cy="58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/>
            <a:lstStyle/>
            <a:p>
              <a:pPr eaLnBrk="0" hangingPunct="0"/>
              <a:r>
                <a:rPr lang="ru-RU" sz="1200" b="1">
                  <a:solidFill>
                    <a:srgbClr val="683A0C"/>
                  </a:solidFill>
                </a:rPr>
                <a:t>ОСНОВНЫЕ ЦЕЛЕВЫЕ ИНДИКАТОРЫ ПОДПРОГРАММЫ «УЛУЧШЕНИЕ УСЛОВИЙ ТРУДА, ОХРАНЫ ТРУДА И ЗДОРОВЬЯ РАБОТАЮЩИХ В ЧУВАШСКОЙ РЕСПУБЛИКЕ» ДО 2020 ГОДА</a:t>
              </a:r>
            </a:p>
          </p:txBody>
        </p:sp>
      </p:grpSp>
      <p:grpSp>
        <p:nvGrpSpPr>
          <p:cNvPr id="17411" name="Группа 29"/>
          <p:cNvGrpSpPr>
            <a:grpSpLocks/>
          </p:cNvGrpSpPr>
          <p:nvPr/>
        </p:nvGrpSpPr>
        <p:grpSpPr bwMode="auto">
          <a:xfrm>
            <a:off x="279400" y="1676400"/>
            <a:ext cx="8497888" cy="590550"/>
            <a:chOff x="-59551" y="2336797"/>
            <a:chExt cx="8497114" cy="591131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-59551" y="2336797"/>
              <a:ext cx="5927185" cy="5911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r>
                <a:rPr lang="ru-RU" sz="1600">
                  <a:solidFill>
                    <a:srgbClr val="000000"/>
                  </a:solidFill>
                  <a:cs typeface="Arial" pitchFamily="34" charset="0"/>
                </a:rPr>
                <a:t>Количество впервые выявленных профессиональных больных в расчете на 10000 работающих, человек</a:t>
              </a:r>
              <a:endParaRPr lang="ru-RU" sz="160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867634" y="2341565"/>
              <a:ext cx="2569929" cy="5815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  <a:cs typeface="Arial" pitchFamily="34" charset="0"/>
                </a:rPr>
                <a:t>0,81               0,92</a:t>
              </a:r>
              <a:endParaRPr lang="ru-RU" sz="14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AutoShape 26"/>
            <p:cNvSpPr>
              <a:spLocks noChangeArrowheads="1"/>
            </p:cNvSpPr>
            <p:nvPr/>
          </p:nvSpPr>
          <p:spPr bwMode="auto">
            <a:xfrm>
              <a:off x="6835921" y="2546553"/>
              <a:ext cx="649229" cy="171619"/>
            </a:xfrm>
            <a:prstGeom prst="rightArrow">
              <a:avLst>
                <a:gd name="adj1" fmla="val 50000"/>
                <a:gd name="adj2" fmla="val 94676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12" name="Группа 31"/>
          <p:cNvGrpSpPr>
            <a:grpSpLocks/>
          </p:cNvGrpSpPr>
          <p:nvPr/>
        </p:nvGrpSpPr>
        <p:grpSpPr bwMode="auto">
          <a:xfrm>
            <a:off x="292100" y="2324100"/>
            <a:ext cx="8497888" cy="1081088"/>
            <a:chOff x="-59551" y="4859338"/>
            <a:chExt cx="8497114" cy="1080545"/>
          </a:xfrm>
        </p:grpSpPr>
        <p:sp>
          <p:nvSpPr>
            <p:cNvPr id="2" name="Text Box 11"/>
            <p:cNvSpPr txBox="1">
              <a:spLocks noChangeArrowheads="1"/>
            </p:cNvSpPr>
            <p:nvPr/>
          </p:nvSpPr>
          <p:spPr bwMode="auto">
            <a:xfrm>
              <a:off x="-59551" y="4860925"/>
              <a:ext cx="5927185" cy="107737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pitchFamily="34" charset="0"/>
                </a:rPr>
                <a:t>Индекс установления первичной инвалидности и утраты профессиональной трудоспособности вследствие несчастных случаев на производстве и профзаболеваний, единиц</a:t>
              </a:r>
              <a:endParaRPr lang="ru-RU" sz="16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" name="Text Box 12"/>
            <p:cNvSpPr txBox="1">
              <a:spLocks noChangeArrowheads="1"/>
            </p:cNvSpPr>
            <p:nvPr/>
          </p:nvSpPr>
          <p:spPr bwMode="auto">
            <a:xfrm>
              <a:off x="5867634" y="4859338"/>
              <a:ext cx="2569929" cy="108054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  <a:cs typeface="Arial" pitchFamily="34" charset="0"/>
                </a:rPr>
                <a:t>0,82               0,70 </a:t>
              </a:r>
              <a:endParaRPr lang="ru-RU" sz="14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" name="AutoShape 36"/>
            <p:cNvSpPr>
              <a:spLocks noChangeArrowheads="1"/>
            </p:cNvSpPr>
            <p:nvPr/>
          </p:nvSpPr>
          <p:spPr bwMode="auto">
            <a:xfrm>
              <a:off x="6835921" y="5313135"/>
              <a:ext cx="649229" cy="172951"/>
            </a:xfrm>
            <a:prstGeom prst="rightArrow">
              <a:avLst>
                <a:gd name="adj1" fmla="val 50000"/>
                <a:gd name="adj2" fmla="val 94676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13" name="Группа 28"/>
          <p:cNvGrpSpPr>
            <a:grpSpLocks/>
          </p:cNvGrpSpPr>
          <p:nvPr/>
        </p:nvGrpSpPr>
        <p:grpSpPr bwMode="auto">
          <a:xfrm>
            <a:off x="292100" y="966788"/>
            <a:ext cx="8497888" cy="590550"/>
            <a:chOff x="-59551" y="862594"/>
            <a:chExt cx="8497114" cy="590238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-59551" y="862594"/>
              <a:ext cx="5927185" cy="5902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r>
                <a:rPr lang="ru-RU" sz="1600">
                  <a:solidFill>
                    <a:srgbClr val="000000"/>
                  </a:solidFill>
                  <a:cs typeface="Arial" pitchFamily="34" charset="0"/>
                </a:rPr>
                <a:t>Количество пострадавших на производстве в расчете на 1000 работающих, человек</a:t>
              </a:r>
              <a:endParaRPr lang="ru-RU" sz="160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5867634" y="864180"/>
              <a:ext cx="2569929" cy="58547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  <a:cs typeface="Arial" pitchFamily="34" charset="0"/>
                </a:rPr>
                <a:t>1,1                0,70</a:t>
              </a:r>
              <a:endParaRPr lang="ru-RU" sz="14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6835921" y="1070446"/>
              <a:ext cx="649229" cy="172947"/>
            </a:xfrm>
            <a:prstGeom prst="rightArrow">
              <a:avLst>
                <a:gd name="adj1" fmla="val 50000"/>
                <a:gd name="adj2" fmla="val 94676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14" name="Группа 32"/>
          <p:cNvGrpSpPr>
            <a:grpSpLocks/>
          </p:cNvGrpSpPr>
          <p:nvPr/>
        </p:nvGrpSpPr>
        <p:grpSpPr bwMode="auto">
          <a:xfrm>
            <a:off x="301625" y="4413250"/>
            <a:ext cx="8509000" cy="590550"/>
            <a:chOff x="-59551" y="2342593"/>
            <a:chExt cx="8497114" cy="589422"/>
          </a:xfrm>
        </p:grpSpPr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-59551" y="2342593"/>
              <a:ext cx="5927372" cy="5894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r>
                <a:rPr lang="ru-RU" sz="1600">
                  <a:solidFill>
                    <a:srgbClr val="000000"/>
                  </a:solidFill>
                  <a:cs typeface="Arial" pitchFamily="34" charset="0"/>
                </a:rPr>
                <a:t>Доля обученных по охране труда в расчете на 1 тыс. работающих, %</a:t>
              </a:r>
              <a:endParaRPr lang="ru-RU" sz="160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5867821" y="2344178"/>
              <a:ext cx="2569742" cy="5878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  <a:cs typeface="Arial" pitchFamily="34" charset="0"/>
                </a:rPr>
                <a:t>2,5               3,0 </a:t>
              </a:r>
              <a:endParaRPr lang="ru-RU" sz="14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AutoShape 27"/>
            <p:cNvSpPr>
              <a:spLocks noChangeArrowheads="1"/>
            </p:cNvSpPr>
            <p:nvPr/>
          </p:nvSpPr>
          <p:spPr bwMode="auto">
            <a:xfrm>
              <a:off x="6834843" y="2551743"/>
              <a:ext cx="649966" cy="172707"/>
            </a:xfrm>
            <a:prstGeom prst="rightArrow">
              <a:avLst>
                <a:gd name="adj1" fmla="val 50000"/>
                <a:gd name="adj2" fmla="val 94676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415" name="TextBox 31"/>
          <p:cNvSpPr txBox="1">
            <a:spLocks noChangeArrowheads="1"/>
          </p:cNvSpPr>
          <p:nvPr/>
        </p:nvSpPr>
        <p:spPr bwMode="auto">
          <a:xfrm>
            <a:off x="6594475" y="692150"/>
            <a:ext cx="854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683A0C"/>
                </a:solidFill>
              </a:rPr>
              <a:t>20</a:t>
            </a:r>
            <a:r>
              <a:rPr lang="en-US" sz="1600" b="1">
                <a:solidFill>
                  <a:srgbClr val="683A0C"/>
                </a:solidFill>
              </a:rPr>
              <a:t>1</a:t>
            </a:r>
            <a:r>
              <a:rPr lang="ru-RU" sz="1600" b="1">
                <a:solidFill>
                  <a:srgbClr val="683A0C"/>
                </a:solidFill>
              </a:rPr>
              <a:t>4г.</a:t>
            </a:r>
          </a:p>
        </p:txBody>
      </p:sp>
      <p:sp>
        <p:nvSpPr>
          <p:cNvPr id="17416" name="TextBox 32"/>
          <p:cNvSpPr txBox="1">
            <a:spLocks noChangeArrowheads="1"/>
          </p:cNvSpPr>
          <p:nvPr/>
        </p:nvSpPr>
        <p:spPr bwMode="auto">
          <a:xfrm>
            <a:off x="7769225" y="700088"/>
            <a:ext cx="854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683A0C"/>
                </a:solidFill>
              </a:rPr>
              <a:t>2020 г.</a:t>
            </a:r>
          </a:p>
        </p:txBody>
      </p:sp>
      <p:grpSp>
        <p:nvGrpSpPr>
          <p:cNvPr id="17417" name="Группа 31"/>
          <p:cNvGrpSpPr>
            <a:grpSpLocks/>
          </p:cNvGrpSpPr>
          <p:nvPr/>
        </p:nvGrpSpPr>
        <p:grpSpPr bwMode="auto">
          <a:xfrm>
            <a:off x="269875" y="3478213"/>
            <a:ext cx="8521700" cy="825500"/>
            <a:chOff x="-59551" y="4859338"/>
            <a:chExt cx="8497114" cy="1080545"/>
          </a:xfrm>
        </p:grpSpPr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-59551" y="4861415"/>
              <a:ext cx="5929618" cy="103067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1500">
                  <a:solidFill>
                    <a:srgbClr val="000000"/>
                  </a:solidFill>
                  <a:cs typeface="Arial" pitchFamily="34" charset="0"/>
                </a:rPr>
                <a:t>Удельный вес работников, занятых во вредных и (или) опасных условиях труда, от общей численности работников, </a:t>
              </a:r>
              <a:r>
                <a:rPr lang="ru-RU" sz="1500" b="1">
                  <a:solidFill>
                    <a:srgbClr val="000000"/>
                  </a:solidFill>
                  <a:cs typeface="Arial" pitchFamily="34" charset="0"/>
                </a:rPr>
                <a:t>по данным Фонда социального страхования России, </a:t>
              </a:r>
              <a:r>
                <a:rPr lang="ru-RU" sz="1500">
                  <a:solidFill>
                    <a:srgbClr val="000000"/>
                  </a:solidFill>
                  <a:cs typeface="Arial" pitchFamily="34" charset="0"/>
                </a:rPr>
                <a:t>%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866901" y="4859338"/>
              <a:ext cx="2570662" cy="108054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  <a:cs typeface="Arial" pitchFamily="34" charset="0"/>
                </a:rPr>
                <a:t>18,1               16,4</a:t>
              </a:r>
              <a:endParaRPr lang="ru-RU" sz="14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AutoShape 36"/>
            <p:cNvSpPr>
              <a:spLocks noChangeArrowheads="1"/>
            </p:cNvSpPr>
            <p:nvPr/>
          </p:nvSpPr>
          <p:spPr bwMode="auto">
            <a:xfrm>
              <a:off x="6835648" y="5312336"/>
              <a:ext cx="648997" cy="174550"/>
            </a:xfrm>
            <a:prstGeom prst="rightArrow">
              <a:avLst>
                <a:gd name="adj1" fmla="val 50000"/>
                <a:gd name="adj2" fmla="val 94676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18" name="Группа 31"/>
          <p:cNvGrpSpPr>
            <a:grpSpLocks/>
          </p:cNvGrpSpPr>
          <p:nvPr/>
        </p:nvGrpSpPr>
        <p:grpSpPr bwMode="auto">
          <a:xfrm>
            <a:off x="303213" y="5105400"/>
            <a:ext cx="8486775" cy="628650"/>
            <a:chOff x="-59551" y="4859338"/>
            <a:chExt cx="8497114" cy="1080545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-59551" y="4862068"/>
              <a:ext cx="5928589" cy="106417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1700" b="1">
                  <a:solidFill>
                    <a:schemeClr val="tx1"/>
                  </a:solidFill>
                  <a:cs typeface="Arial" pitchFamily="34" charset="0"/>
                </a:rPr>
                <a:t>Количество рабочих мест (РМ), на которых проведена специальная оценка условий труда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5867448" y="4859338"/>
              <a:ext cx="2570115" cy="108054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>
                  <a:solidFill>
                    <a:srgbClr val="000000"/>
                  </a:solidFill>
                  <a:cs typeface="Arial" pitchFamily="34" charset="0"/>
                </a:rPr>
                <a:t>54 000 РМ В ГОД</a:t>
              </a:r>
            </a:p>
          </p:txBody>
        </p:sp>
        <p:sp>
          <p:nvSpPr>
            <p:cNvPr id="16" name="AutoShape 36"/>
            <p:cNvSpPr>
              <a:spLocks noChangeArrowheads="1"/>
            </p:cNvSpPr>
            <p:nvPr/>
          </p:nvSpPr>
          <p:spPr bwMode="auto">
            <a:xfrm>
              <a:off x="6835414" y="5312294"/>
              <a:ext cx="650078" cy="174634"/>
            </a:xfrm>
            <a:prstGeom prst="rightArrow">
              <a:avLst>
                <a:gd name="adj1" fmla="val 50000"/>
                <a:gd name="adj2" fmla="val 94681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</a:endParaRPr>
            </a:p>
          </p:txBody>
        </p:sp>
      </p:grpSp>
      <p:grpSp>
        <p:nvGrpSpPr>
          <p:cNvPr id="17419" name="Группа 31"/>
          <p:cNvGrpSpPr>
            <a:grpSpLocks/>
          </p:cNvGrpSpPr>
          <p:nvPr/>
        </p:nvGrpSpPr>
        <p:grpSpPr bwMode="auto">
          <a:xfrm>
            <a:off x="282575" y="5868988"/>
            <a:ext cx="8520113" cy="630237"/>
            <a:chOff x="-59551" y="4859338"/>
            <a:chExt cx="8497114" cy="1080545"/>
          </a:xfrm>
        </p:grpSpPr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-59551" y="4862059"/>
              <a:ext cx="5927556" cy="106149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1700" b="1">
                  <a:solidFill>
                    <a:schemeClr val="tx1"/>
                  </a:solidFill>
                  <a:cs typeface="Arial" pitchFamily="34" charset="0"/>
                </a:rPr>
                <a:t>Удельный вес РМ, на которых проведена СОУТ, в общем количестве рабочих мест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5868005" y="4859338"/>
              <a:ext cx="2569558" cy="108054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>
                  <a:solidFill>
                    <a:srgbClr val="000000"/>
                  </a:solidFill>
                  <a:cs typeface="Arial" pitchFamily="34" charset="0"/>
                </a:rPr>
                <a:t>к 2020 году 100%</a:t>
              </a:r>
            </a:p>
          </p:txBody>
        </p:sp>
        <p:sp>
          <p:nvSpPr>
            <p:cNvPr id="23" name="AutoShape 36"/>
            <p:cNvSpPr>
              <a:spLocks noChangeArrowheads="1"/>
            </p:cNvSpPr>
            <p:nvPr/>
          </p:nvSpPr>
          <p:spPr bwMode="auto">
            <a:xfrm>
              <a:off x="6835350" y="5313874"/>
              <a:ext cx="649118" cy="171473"/>
            </a:xfrm>
            <a:prstGeom prst="rightArrow">
              <a:avLst>
                <a:gd name="adj1" fmla="val 50000"/>
                <a:gd name="adj2" fmla="val 94681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3023828" y="3356992"/>
            <a:ext cx="3096344" cy="2376264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20000"/>
                </a:schemeClr>
              </a:gs>
              <a:gs pos="80000">
                <a:schemeClr val="accent5">
                  <a:shade val="93000"/>
                  <a:satMod val="130000"/>
                  <a:alpha val="20000"/>
                </a:schemeClr>
              </a:gs>
              <a:gs pos="100000">
                <a:schemeClr val="accent5">
                  <a:shade val="94000"/>
                  <a:satMod val="135000"/>
                  <a:alpha val="2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8437" name="Группа 3"/>
          <p:cNvGrpSpPr>
            <a:grpSpLocks/>
          </p:cNvGrpSpPr>
          <p:nvPr/>
        </p:nvGrpSpPr>
        <p:grpSpPr bwMode="auto">
          <a:xfrm>
            <a:off x="-153988" y="73025"/>
            <a:ext cx="8772526" cy="692150"/>
            <a:chOff x="-153749" y="72828"/>
            <a:chExt cx="8771767" cy="69187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10393" y="72828"/>
              <a:ext cx="8407625" cy="461246"/>
            </a:xfrm>
            <a:prstGeom prst="roundRect">
              <a:avLst/>
            </a:prstGeom>
            <a:solidFill>
              <a:srgbClr val="5F320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-153749" y="218485"/>
              <a:ext cx="8516111" cy="461246"/>
            </a:xfrm>
            <a:prstGeom prst="roundRect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20865" y="302925"/>
              <a:ext cx="8222539" cy="461779"/>
            </a:xfrm>
            <a:prstGeom prst="rect">
              <a:avLst/>
            </a:prstGeom>
          </p:spPr>
          <p:txBody>
            <a:bodyPr bIns="0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cap="all" spc="100" dirty="0">
                  <a:solidFill>
                    <a:srgbClr val="683A0C"/>
                  </a:solidFill>
                  <a:latin typeface="+mj-lt"/>
                  <a:ea typeface="+mj-ea"/>
                  <a:cs typeface="+mj-cs"/>
                </a:rPr>
                <a:t>СОФИНАНСИРОВАНИЕ МУНИЦИПАЛЬНЫХ ПРОГРАММ</a:t>
              </a:r>
            </a:p>
          </p:txBody>
        </p:sp>
      </p:grpSp>
      <p:sp>
        <p:nvSpPr>
          <p:cNvPr id="18438" name="Text Box 37"/>
          <p:cNvSpPr txBox="1">
            <a:spLocks noChangeArrowheads="1"/>
          </p:cNvSpPr>
          <p:nvPr/>
        </p:nvSpPr>
        <p:spPr bwMode="gray">
          <a:xfrm>
            <a:off x="2987675" y="3860800"/>
            <a:ext cx="3168650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>
                <a:solidFill>
                  <a:srgbClr val="C00000"/>
                </a:solidFill>
              </a:rPr>
              <a:t>Принятие и реализация 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муниципальных программ 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по улучшению условий, 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охраны труда 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и здоровья работающих</a:t>
            </a:r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gray">
          <a:xfrm rot="5400000" flipV="1">
            <a:off x="3958431" y="2844007"/>
            <a:ext cx="1227137" cy="374650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gray">
          <a:xfrm rot="19800000" flipH="1" flipV="1">
            <a:off x="5735638" y="3567113"/>
            <a:ext cx="1227137" cy="373062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441" name="Text Box 38"/>
          <p:cNvSpPr txBox="1">
            <a:spLocks noChangeArrowheads="1"/>
          </p:cNvSpPr>
          <p:nvPr/>
        </p:nvSpPr>
        <p:spPr bwMode="auto">
          <a:xfrm>
            <a:off x="3155950" y="2205038"/>
            <a:ext cx="28892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/>
              <a:t>софинансирование </a:t>
            </a:r>
            <a:br>
              <a:rPr lang="ru-RU" sz="1400" b="1"/>
            </a:br>
            <a:r>
              <a:rPr lang="ru-RU" sz="1400" b="1"/>
              <a:t>из республиканского бюджета</a:t>
            </a:r>
            <a:endParaRPr lang="en-US" sz="1400" b="1"/>
          </a:p>
        </p:txBody>
      </p:sp>
      <p:sp>
        <p:nvSpPr>
          <p:cNvPr id="18442" name="Text Box 38"/>
          <p:cNvSpPr txBox="1">
            <a:spLocks noChangeArrowheads="1"/>
          </p:cNvSpPr>
          <p:nvPr/>
        </p:nvSpPr>
        <p:spPr bwMode="auto">
          <a:xfrm>
            <a:off x="6043613" y="2895600"/>
            <a:ext cx="2771775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/>
              <a:t>финансирование </a:t>
            </a:r>
            <a:br>
              <a:rPr lang="ru-RU" sz="1400" b="1"/>
            </a:br>
            <a:r>
              <a:rPr lang="ru-RU" sz="1400" b="1"/>
              <a:t>из муниципального бюджета</a:t>
            </a:r>
            <a:endParaRPr lang="en-US" sz="1400" b="1"/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376238" y="2895600"/>
            <a:ext cx="2566987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/>
              <a:t>финансирование </a:t>
            </a:r>
            <a:br>
              <a:rPr lang="ru-RU" sz="1400" b="1"/>
            </a:br>
            <a:r>
              <a:rPr lang="ru-RU" sz="1400" b="1"/>
              <a:t>из внебюджетных средств</a:t>
            </a:r>
            <a:endParaRPr lang="en-US" sz="1400" b="1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gray">
          <a:xfrm rot="1800000" flipV="1">
            <a:off x="2135188" y="3567113"/>
            <a:ext cx="1227137" cy="373062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445" name="Oval 31"/>
          <p:cNvSpPr>
            <a:spLocks noChangeArrowheads="1"/>
          </p:cNvSpPr>
          <p:nvPr/>
        </p:nvSpPr>
        <p:spPr bwMode="auto">
          <a:xfrm>
            <a:off x="2935288" y="2047875"/>
            <a:ext cx="3492500" cy="8318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15"/>
          <p:cNvGrpSpPr>
            <a:grpSpLocks/>
          </p:cNvGrpSpPr>
          <p:nvPr/>
        </p:nvGrpSpPr>
        <p:grpSpPr bwMode="auto">
          <a:xfrm>
            <a:off x="0" y="73025"/>
            <a:ext cx="8448675" cy="523875"/>
            <a:chOff x="-153749" y="72828"/>
            <a:chExt cx="8771767" cy="60690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10393" y="72828"/>
              <a:ext cx="8407625" cy="461246"/>
            </a:xfrm>
            <a:prstGeom prst="roundRect">
              <a:avLst/>
            </a:prstGeom>
            <a:solidFill>
              <a:srgbClr val="5F320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-153749" y="218485"/>
              <a:ext cx="8516111" cy="461246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21502" y="322946"/>
              <a:ext cx="7339473" cy="349429"/>
            </a:xfrm>
            <a:prstGeom prst="rect">
              <a:avLst/>
            </a:prstGeom>
          </p:spPr>
          <p:txBody>
            <a:bodyPr bIns="0"/>
            <a:lstStyle/>
            <a:p>
              <a:pPr eaLnBrk="0" hangingPunct="0">
                <a:defRPr/>
              </a:pPr>
              <a:r>
                <a:rPr lang="ru-RU" sz="1200" b="1" cap="all" spc="100" dirty="0">
                  <a:solidFill>
                    <a:schemeClr val="tx2"/>
                  </a:solidFill>
                </a:rPr>
                <a:t>Сайт «Охрана труда в чувашской республике»</a:t>
              </a:r>
            </a:p>
          </p:txBody>
        </p:sp>
      </p:grp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828800" y="6100763"/>
            <a:ext cx="4052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www.ot.cap.ru</a:t>
            </a:r>
            <a:endParaRPr lang="ru-RU" sz="3200" b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4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8975"/>
            <a:ext cx="9144000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63513"/>
            <a:ext cx="9144000" cy="963612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Тема</a:t>
            </a:r>
            <a:r>
              <a:rPr lang="en-US" sz="2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Всемирного дня охраны труда 2015 года </a:t>
            </a:r>
            <a:br>
              <a:rPr lang="ru-RU" sz="2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ru-RU" sz="2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Вместе повысим культуру профилактики в охране труда»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dirty="0" smtClean="0"/>
              <a:t> </a:t>
            </a:r>
          </a:p>
        </p:txBody>
      </p:sp>
      <p:pic>
        <p:nvPicPr>
          <p:cNvPr id="9" name="Рисунок 8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637" y="853749"/>
            <a:ext cx="2229851" cy="264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Прямоугольник 10"/>
          <p:cNvSpPr>
            <a:spLocks noChangeArrowheads="1"/>
          </p:cNvSpPr>
          <p:nvPr/>
        </p:nvSpPr>
        <p:spPr bwMode="auto">
          <a:xfrm>
            <a:off x="3132138" y="1325563"/>
            <a:ext cx="6011862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>
                <a:ea typeface="MS Gothic"/>
                <a:cs typeface="MS Gothic"/>
              </a:rPr>
              <a:t>Международная организация труда (МОТ) объявила </a:t>
            </a:r>
            <a:br>
              <a:rPr lang="ru-RU" sz="2000" b="1">
                <a:ea typeface="MS Gothic"/>
                <a:cs typeface="MS Gothic"/>
              </a:rPr>
            </a:br>
            <a:r>
              <a:rPr lang="ru-RU" sz="2000" b="1">
                <a:ea typeface="MS Gothic"/>
                <a:cs typeface="MS Gothic"/>
              </a:rPr>
              <a:t>28 апреля Всемирным днем охраны труда с тем, чтобы привлечь внимание мировой общественности к масштабам проблемы, а также к тому, каким образом создание и продвижение культуры охраны труда может способствовать снижению ежегодной смертности на рабочем месте. С 1996 года Международная конфедерация свободных профсоюзов (МКСП) отмечает Международный день памяти рабочих, погибших или получивших травмы на работе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4"/>
          <p:cNvGrpSpPr>
            <a:grpSpLocks/>
          </p:cNvGrpSpPr>
          <p:nvPr/>
        </p:nvGrpSpPr>
        <p:grpSpPr bwMode="auto">
          <a:xfrm>
            <a:off x="0" y="0"/>
            <a:ext cx="8772525" cy="549275"/>
            <a:chOff x="-153749" y="72828"/>
            <a:chExt cx="8771767" cy="549073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10393" y="72828"/>
              <a:ext cx="8407625" cy="461246"/>
            </a:xfrm>
            <a:prstGeom prst="roundRect">
              <a:avLst/>
            </a:prstGeom>
            <a:solidFill>
              <a:srgbClr val="5F320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-153749" y="218485"/>
              <a:ext cx="8516111" cy="403416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538" name="Rectangle 3"/>
            <p:cNvSpPr>
              <a:spLocks noChangeArrowheads="1"/>
            </p:cNvSpPr>
            <p:nvPr/>
          </p:nvSpPr>
          <p:spPr bwMode="auto">
            <a:xfrm>
              <a:off x="120865" y="292458"/>
              <a:ext cx="7339965" cy="292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/>
            <a:lstStyle/>
            <a:p>
              <a:r>
                <a:rPr lang="ru-RU" b="1">
                  <a:latin typeface="Times New Roman" pitchFamily="18" charset="0"/>
                  <a:cs typeface="Times New Roman" pitchFamily="18" charset="0"/>
                </a:rPr>
                <a:t>ЗАДАЧИ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3900" y="805218"/>
            <a:ext cx="8502553" cy="427809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600" b="1" spc="50" dirty="0">
                <a:ln w="11430"/>
                <a:solidFill>
                  <a:srgbClr val="663300"/>
                </a:solidFill>
              </a:rPr>
              <a:t>1. Снижение производственного травматизма и профессиональной заболеваемости. </a:t>
            </a:r>
          </a:p>
          <a:p>
            <a:pPr>
              <a:defRPr/>
            </a:pPr>
            <a:endParaRPr lang="ru-RU" sz="1600" b="1" spc="50" dirty="0">
              <a:ln w="11430"/>
              <a:solidFill>
                <a:srgbClr val="663300"/>
              </a:solidFill>
            </a:endParaRPr>
          </a:p>
          <a:p>
            <a:pPr>
              <a:defRPr/>
            </a:pPr>
            <a:r>
              <a:rPr lang="ru-RU" sz="1600" b="1" spc="50" dirty="0">
                <a:ln w="11430"/>
                <a:solidFill>
                  <a:srgbClr val="663300"/>
                </a:solidFill>
              </a:rPr>
              <a:t>2. Реализация подпрограммы «Улучшение условий труда, охраны труда  и здоровья работающих в Чувашской Республике» Государственной программы Чувашской Республики «Содействие занятости населения» на 2012-2020 годы. </a:t>
            </a:r>
          </a:p>
          <a:p>
            <a:pPr>
              <a:defRPr/>
            </a:pPr>
            <a:endParaRPr lang="ru-RU" sz="1600" b="1" spc="50" dirty="0">
              <a:ln w="11430"/>
              <a:solidFill>
                <a:srgbClr val="663300"/>
              </a:solidFill>
            </a:endParaRPr>
          </a:p>
          <a:p>
            <a:pPr>
              <a:defRPr/>
            </a:pPr>
            <a:r>
              <a:rPr lang="ru-RU" sz="1600" b="1" spc="50" dirty="0">
                <a:ln w="11430"/>
                <a:solidFill>
                  <a:srgbClr val="663300"/>
                </a:solidFill>
              </a:rPr>
              <a:t>3. Развитие специальной оценки условий труда.</a:t>
            </a:r>
          </a:p>
          <a:p>
            <a:pPr>
              <a:defRPr/>
            </a:pPr>
            <a:endParaRPr lang="ru-RU" sz="1600" b="1" spc="50" dirty="0">
              <a:ln w="11430"/>
              <a:solidFill>
                <a:srgbClr val="663300"/>
              </a:solidFill>
            </a:endParaRPr>
          </a:p>
          <a:p>
            <a:pPr>
              <a:defRPr/>
            </a:pPr>
            <a:r>
              <a:rPr lang="ru-RU" sz="1600" b="1" spc="50" dirty="0">
                <a:ln w="11430"/>
                <a:solidFill>
                  <a:srgbClr val="663300"/>
                </a:solidFill>
              </a:rPr>
              <a:t>4. Совершенствование муниципального управления охраной труда в рамках межведомственного взаимодействия (оказание практической и методической помощи администрациям муниципальных и городских округов, принятие муниципальных программ улучшения условий, охраны труда и здоровья работающих).</a:t>
            </a:r>
          </a:p>
          <a:p>
            <a:pPr>
              <a:defRPr/>
            </a:pPr>
            <a:endParaRPr lang="ru-RU" sz="1600" b="1" spc="50" dirty="0">
              <a:ln w="11430"/>
              <a:solidFill>
                <a:srgbClr val="663300"/>
              </a:solidFill>
            </a:endParaRPr>
          </a:p>
          <a:p>
            <a:pPr>
              <a:defRPr/>
            </a:pPr>
            <a:endParaRPr lang="ru-RU" sz="1600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80988" y="2430463"/>
            <a:ext cx="86471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Охрана труда – дело всех и каждого!</a:t>
            </a:r>
          </a:p>
          <a:p>
            <a:pPr algn="ctr"/>
            <a:endParaRPr lang="ru-RU" sz="3600" b="1" i="1"/>
          </a:p>
          <a:p>
            <a:pPr algn="ctr"/>
            <a:r>
              <a:rPr lang="ru-RU" sz="3600" b="1" i="1"/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13"/>
          <p:cNvGraphicFramePr>
            <a:graphicFrameLocks/>
          </p:cNvGraphicFramePr>
          <p:nvPr/>
        </p:nvGraphicFramePr>
        <p:xfrm>
          <a:off x="125413" y="404813"/>
          <a:ext cx="9028112" cy="2746375"/>
        </p:xfrm>
        <a:graphic>
          <a:graphicData uri="http://schemas.openxmlformats.org/presentationml/2006/ole">
            <p:oleObj spid="_x0000_s1026" name="Worksheet" r:id="rId4" imgW="8801081" imgH="2609936" progId="Excel.Sheet.8">
              <p:embed/>
            </p:oleObj>
          </a:graphicData>
        </a:graphic>
      </p:graphicFrame>
      <p:grpSp>
        <p:nvGrpSpPr>
          <p:cNvPr id="1029" name="Группа 28"/>
          <p:cNvGrpSpPr>
            <a:grpSpLocks/>
          </p:cNvGrpSpPr>
          <p:nvPr/>
        </p:nvGrpSpPr>
        <p:grpSpPr bwMode="auto">
          <a:xfrm>
            <a:off x="0" y="0"/>
            <a:ext cx="8761413" cy="587375"/>
            <a:chOff x="227" y="72828"/>
            <a:chExt cx="8629801" cy="869549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22403" y="72828"/>
              <a:ext cx="8407625" cy="461247"/>
            </a:xfrm>
            <a:prstGeom prst="roundRect">
              <a:avLst/>
            </a:prstGeom>
            <a:solidFill>
              <a:srgbClr val="5F320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227" y="343417"/>
              <a:ext cx="8475927" cy="598960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120629" y="470001"/>
              <a:ext cx="7339787" cy="202111"/>
            </a:xfrm>
            <a:prstGeom prst="rect">
              <a:avLst/>
            </a:prstGeom>
          </p:spPr>
          <p:txBody>
            <a:bodyPr bIns="0"/>
            <a:lstStyle/>
            <a:p>
              <a:pPr eaLnBrk="0" hangingPunct="0">
                <a:defRPr/>
              </a:pPr>
              <a:r>
                <a:rPr lang="ru-RU" sz="1200" b="1" cap="all" spc="100" dirty="0">
                  <a:solidFill>
                    <a:srgbClr val="4F271C"/>
                  </a:solidFill>
                  <a:latin typeface="+mn-lt"/>
                  <a:cs typeface="Arial" pitchFamily="34" charset="0"/>
                </a:rPr>
                <a:t>динамика уровня производственного травматизма</a:t>
              </a:r>
            </a:p>
          </p:txBody>
        </p:sp>
      </p:grpSp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8880475" y="6596063"/>
            <a:ext cx="263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solidFill>
                  <a:srgbClr val="4B2203"/>
                </a:solidFill>
                <a:cs typeface="Arial" pitchFamily="34" charset="0"/>
              </a:rPr>
              <a:t>3</a:t>
            </a:r>
          </a:p>
        </p:txBody>
      </p:sp>
      <p:graphicFrame>
        <p:nvGraphicFramePr>
          <p:cNvPr id="1027" name="Object 17"/>
          <p:cNvGraphicFramePr>
            <a:graphicFrameLocks/>
          </p:cNvGraphicFramePr>
          <p:nvPr/>
        </p:nvGraphicFramePr>
        <p:xfrm>
          <a:off x="468313" y="4949825"/>
          <a:ext cx="9018587" cy="1908175"/>
        </p:xfrm>
        <a:graphic>
          <a:graphicData uri="http://schemas.openxmlformats.org/presentationml/2006/ole">
            <p:oleObj spid="_x0000_s1027" name="Диаграмма" r:id="rId5" imgW="8791718" imgH="1857248" progId="Excel.Sheet.8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 bwMode="auto">
          <a:xfrm>
            <a:off x="5435600" y="620713"/>
            <a:ext cx="3406775" cy="269875"/>
          </a:xfrm>
          <a:prstGeom prst="rect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За 10 лет снизилось в 1,9 раза</a:t>
            </a:r>
          </a:p>
        </p:txBody>
      </p:sp>
      <p:grpSp>
        <p:nvGrpSpPr>
          <p:cNvPr id="1032" name="Группа 28"/>
          <p:cNvGrpSpPr>
            <a:grpSpLocks/>
          </p:cNvGrpSpPr>
          <p:nvPr/>
        </p:nvGrpSpPr>
        <p:grpSpPr bwMode="auto">
          <a:xfrm>
            <a:off x="0" y="2852738"/>
            <a:ext cx="8748713" cy="476250"/>
            <a:chOff x="227" y="-32589"/>
            <a:chExt cx="8617791" cy="70437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10393" y="-32589"/>
              <a:ext cx="8407625" cy="566663"/>
            </a:xfrm>
            <a:prstGeom prst="roundRect">
              <a:avLst/>
            </a:prstGeom>
            <a:solidFill>
              <a:srgbClr val="5F320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27" y="165843"/>
              <a:ext cx="8475927" cy="505945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120636" y="256205"/>
              <a:ext cx="7340212" cy="415583"/>
            </a:xfrm>
            <a:prstGeom prst="rect">
              <a:avLst/>
            </a:prstGeom>
          </p:spPr>
          <p:txBody>
            <a:bodyPr bIns="0"/>
            <a:lstStyle/>
            <a:p>
              <a:pPr eaLnBrk="0" hangingPunct="0">
                <a:defRPr/>
              </a:pPr>
              <a:r>
                <a:rPr lang="ru-RU" sz="1200" b="1" cap="all" spc="100" dirty="0"/>
                <a:t>динамика первичной профессиональной заболеваемости</a:t>
              </a:r>
            </a:p>
          </p:txBody>
        </p:sp>
      </p:grpSp>
      <p:graphicFrame>
        <p:nvGraphicFramePr>
          <p:cNvPr id="1028" name="Object 2"/>
          <p:cNvGraphicFramePr>
            <a:graphicFrameLocks noGrp="1"/>
          </p:cNvGraphicFramePr>
          <p:nvPr/>
        </p:nvGraphicFramePr>
        <p:xfrm>
          <a:off x="1116013" y="3213100"/>
          <a:ext cx="8110537" cy="1054100"/>
        </p:xfrm>
        <a:graphic>
          <a:graphicData uri="http://schemas.openxmlformats.org/presentationml/2006/ole">
            <p:oleObj spid="_x0000_s1028" name="Worksheet" r:id="rId6" imgW="8658174" imgH="1247719" progId="Excel.Sheet.8">
              <p:embed/>
            </p:oleObj>
          </a:graphicData>
        </a:graphic>
      </p:graphicFrame>
      <p:sp>
        <p:nvSpPr>
          <p:cNvPr id="34" name="Стрелка вверх 33"/>
          <p:cNvSpPr/>
          <p:nvPr/>
        </p:nvSpPr>
        <p:spPr>
          <a:xfrm flipV="1">
            <a:off x="0" y="3645024"/>
            <a:ext cx="1509823" cy="108012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6" name="Прямоугольник 20"/>
          <p:cNvSpPr>
            <a:spLocks noChangeArrowheads="1"/>
          </p:cNvSpPr>
          <p:nvPr/>
        </p:nvSpPr>
        <p:spPr bwMode="auto">
          <a:xfrm>
            <a:off x="250825" y="4005263"/>
            <a:ext cx="936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Снижение </a:t>
            </a:r>
            <a:br>
              <a:rPr lang="ru-RU" altLang="ru-RU" sz="1100" b="1"/>
            </a:br>
            <a:r>
              <a:rPr lang="ru-RU" altLang="ru-RU" sz="1100" b="1"/>
              <a:t>в 1,2</a:t>
            </a:r>
            <a:r>
              <a:rPr lang="en-US" altLang="ru-RU" sz="1100" b="1"/>
              <a:t> </a:t>
            </a:r>
            <a:r>
              <a:rPr lang="ru-RU" altLang="ru-RU" sz="1100" b="1"/>
              <a:t>раза</a:t>
            </a:r>
          </a:p>
        </p:txBody>
      </p:sp>
      <p:sp>
        <p:nvSpPr>
          <p:cNvPr id="37" name="Стрелка вверх 36"/>
          <p:cNvSpPr/>
          <p:nvPr/>
        </p:nvSpPr>
        <p:spPr bwMode="auto">
          <a:xfrm rot="10800000">
            <a:off x="0" y="5373216"/>
            <a:ext cx="1475656" cy="1008112"/>
          </a:xfrm>
          <a:prstGeom prst="upArrow">
            <a:avLst>
              <a:gd name="adj1" fmla="val 50000"/>
              <a:gd name="adj2" fmla="val 4871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0" name="Прямоугольник 20"/>
          <p:cNvSpPr>
            <a:spLocks noChangeArrowheads="1"/>
          </p:cNvSpPr>
          <p:nvPr/>
        </p:nvSpPr>
        <p:spPr bwMode="auto">
          <a:xfrm>
            <a:off x="250825" y="5661025"/>
            <a:ext cx="936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Снижение </a:t>
            </a:r>
            <a:br>
              <a:rPr lang="ru-RU" altLang="ru-RU" sz="1100" b="1"/>
            </a:br>
            <a:r>
              <a:rPr lang="ru-RU" altLang="ru-RU" sz="1100" b="1"/>
              <a:t>в 1,4</a:t>
            </a:r>
            <a:r>
              <a:rPr lang="en-US" altLang="ru-RU" sz="1100" b="1"/>
              <a:t> </a:t>
            </a:r>
            <a:r>
              <a:rPr lang="ru-RU" altLang="ru-RU" sz="1100" b="1"/>
              <a:t>раза</a:t>
            </a:r>
          </a:p>
        </p:txBody>
      </p:sp>
      <p:grpSp>
        <p:nvGrpSpPr>
          <p:cNvPr id="1041" name="Группа 28"/>
          <p:cNvGrpSpPr>
            <a:grpSpLocks/>
          </p:cNvGrpSpPr>
          <p:nvPr/>
        </p:nvGrpSpPr>
        <p:grpSpPr bwMode="auto">
          <a:xfrm>
            <a:off x="0" y="4694238"/>
            <a:ext cx="8748713" cy="500062"/>
            <a:chOff x="227" y="72828"/>
            <a:chExt cx="8617791" cy="484196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210393" y="72828"/>
              <a:ext cx="8407625" cy="461246"/>
            </a:xfrm>
            <a:prstGeom prst="roundRect">
              <a:avLst/>
            </a:prstGeom>
            <a:solidFill>
              <a:srgbClr val="5F320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227" y="214543"/>
              <a:ext cx="8475927" cy="342481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227" y="274192"/>
              <a:ext cx="7340212" cy="224421"/>
            </a:xfrm>
            <a:prstGeom prst="rect">
              <a:avLst/>
            </a:prstGeom>
          </p:spPr>
          <p:txBody>
            <a:bodyPr bIns="0"/>
            <a:lstStyle/>
            <a:p>
              <a:pPr eaLnBrk="0" hangingPunct="0">
                <a:defRPr/>
              </a:pPr>
              <a:r>
                <a:rPr lang="ru-RU" sz="1200" b="1" cap="all" spc="100" dirty="0"/>
                <a:t>впервые признаны инвалидами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4"/>
          <p:cNvGrpSpPr>
            <a:grpSpLocks/>
          </p:cNvGrpSpPr>
          <p:nvPr/>
        </p:nvGrpSpPr>
        <p:grpSpPr bwMode="auto">
          <a:xfrm>
            <a:off x="149225" y="142875"/>
            <a:ext cx="8750300" cy="825500"/>
            <a:chOff x="-153749" y="72828"/>
            <a:chExt cx="8771767" cy="52627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10393" y="72828"/>
              <a:ext cx="8407625" cy="461246"/>
            </a:xfrm>
            <a:prstGeom prst="roundRect">
              <a:avLst/>
            </a:prstGeom>
            <a:solidFill>
              <a:srgbClr val="5F320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-153749" y="218485"/>
              <a:ext cx="8516111" cy="359807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346" name="Rectangle 3"/>
            <p:cNvSpPr>
              <a:spLocks noChangeArrowheads="1"/>
            </p:cNvSpPr>
            <p:nvPr/>
          </p:nvSpPr>
          <p:spPr bwMode="auto">
            <a:xfrm>
              <a:off x="121563" y="280042"/>
              <a:ext cx="7339512" cy="319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/>
            <a:lstStyle/>
            <a:p>
              <a:pPr defTabSz="914400" eaLnBrk="0" hangingPunct="0"/>
              <a:r>
                <a:rPr lang="ru-RU" sz="1200" b="1">
                  <a:solidFill>
                    <a:srgbClr val="4E5B6F"/>
                  </a:solidFill>
                  <a:cs typeface="Arial" pitchFamily="34" charset="0"/>
                </a:rPr>
                <a:t>ДИНАМИКА ВАЛОВОГО РЕГИОНАЛЬНОГО ПРОДУКТА И УРОВНА ПРОИЗВОДСТВЕННОГО ТРАВМАТИЗМА ЗА 2010-2014 ГОДЫ</a:t>
              </a:r>
            </a:p>
          </p:txBody>
        </p:sp>
      </p:grpSp>
      <p:pic>
        <p:nvPicPr>
          <p:cNvPr id="1433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513" y="1362075"/>
            <a:ext cx="7570787" cy="49625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Группа 4"/>
          <p:cNvGrpSpPr>
            <a:grpSpLocks/>
          </p:cNvGrpSpPr>
          <p:nvPr/>
        </p:nvGrpSpPr>
        <p:grpSpPr bwMode="auto">
          <a:xfrm>
            <a:off x="-1588" y="20638"/>
            <a:ext cx="8772526" cy="606425"/>
            <a:chOff x="-153749" y="72828"/>
            <a:chExt cx="8771767" cy="60690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10393" y="72828"/>
              <a:ext cx="8407625" cy="461246"/>
            </a:xfrm>
            <a:prstGeom prst="roundRect">
              <a:avLst/>
            </a:prstGeom>
            <a:solidFill>
              <a:srgbClr val="5F320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-153749" y="218485"/>
              <a:ext cx="8516111" cy="461246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20865" y="211049"/>
              <a:ext cx="8230476" cy="460738"/>
            </a:xfrm>
            <a:prstGeom prst="rect">
              <a:avLst/>
            </a:prstGeom>
          </p:spPr>
          <p:txBody>
            <a:bodyPr bIns="0"/>
            <a:lstStyle/>
            <a:p>
              <a:pPr eaLnBrk="0" hangingPunct="0">
                <a:defRPr/>
              </a:pPr>
              <a:r>
                <a:rPr lang="ru-RU" sz="1200" b="1" cap="all" spc="100" dirty="0"/>
                <a:t>Уровень производственного травматизма по видам экономической деятельности, </a:t>
              </a:r>
              <a:r>
                <a:rPr lang="en-US" sz="1400" b="1" cap="all" spc="100" dirty="0"/>
                <a:t>%</a:t>
              </a:r>
              <a:endParaRPr lang="ru-RU" sz="1200" b="1" cap="all" spc="100" dirty="0"/>
            </a:p>
          </p:txBody>
        </p:sp>
      </p:grpSp>
      <p:graphicFrame>
        <p:nvGraphicFramePr>
          <p:cNvPr id="2050" name="Диаграмма 21"/>
          <p:cNvGraphicFramePr>
            <a:graphicFrameLocks/>
          </p:cNvGraphicFramePr>
          <p:nvPr/>
        </p:nvGraphicFramePr>
        <p:xfrm>
          <a:off x="-50800" y="868363"/>
          <a:ext cx="8670925" cy="2632075"/>
        </p:xfrm>
        <a:graphic>
          <a:graphicData uri="http://schemas.openxmlformats.org/presentationml/2006/ole">
            <p:oleObj spid="_x0000_s2050" r:id="rId3" imgW="8669263" imgH="2633700" progId="Excel.Sheet.8">
              <p:embed/>
            </p:oleObj>
          </a:graphicData>
        </a:graphic>
      </p:graphicFrame>
      <p:sp>
        <p:nvSpPr>
          <p:cNvPr id="23" name="Овал 22"/>
          <p:cNvSpPr/>
          <p:nvPr/>
        </p:nvSpPr>
        <p:spPr>
          <a:xfrm>
            <a:off x="7573713" y="1119116"/>
            <a:ext cx="1392866" cy="10538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Всего 28</a:t>
            </a:r>
            <a:r>
              <a:rPr lang="en-US" sz="1600" dirty="0"/>
              <a:t>0</a:t>
            </a:r>
            <a:r>
              <a:rPr lang="ru-RU" sz="2000" b="1" dirty="0"/>
              <a:t> </a:t>
            </a:r>
            <a:r>
              <a:rPr lang="ru-RU" sz="1600" dirty="0"/>
              <a:t>человек</a:t>
            </a:r>
          </a:p>
        </p:txBody>
      </p:sp>
      <p:sp>
        <p:nvSpPr>
          <p:cNvPr id="24" name="Овал 23"/>
          <p:cNvSpPr/>
          <p:nvPr/>
        </p:nvSpPr>
        <p:spPr>
          <a:xfrm>
            <a:off x="7436128" y="3608832"/>
            <a:ext cx="1531090" cy="9875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Всего </a:t>
            </a:r>
            <a:r>
              <a:rPr lang="ru-RU" sz="2000" b="1" dirty="0"/>
              <a:t>291 </a:t>
            </a:r>
            <a:r>
              <a:rPr lang="ru-RU" sz="1600" dirty="0"/>
              <a:t>человек</a:t>
            </a:r>
          </a:p>
        </p:txBody>
      </p:sp>
      <p:graphicFrame>
        <p:nvGraphicFramePr>
          <p:cNvPr id="2051" name="Содержимое 14"/>
          <p:cNvGraphicFramePr>
            <a:graphicFrameLocks noGrp="1"/>
          </p:cNvGraphicFramePr>
          <p:nvPr>
            <p:ph idx="1"/>
          </p:nvPr>
        </p:nvGraphicFramePr>
        <p:xfrm>
          <a:off x="327025" y="3473450"/>
          <a:ext cx="7429500" cy="2892425"/>
        </p:xfrm>
        <a:graphic>
          <a:graphicData uri="http://schemas.openxmlformats.org/presentationml/2006/ole">
            <p:oleObj spid="_x0000_s2051" r:id="rId4" imgW="7425572" imgH="288975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Прямоугольник 208"/>
          <p:cNvSpPr/>
          <p:nvPr/>
        </p:nvSpPr>
        <p:spPr>
          <a:xfrm>
            <a:off x="0" y="663575"/>
            <a:ext cx="9102725" cy="3294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363" name="Группа 4"/>
          <p:cNvGrpSpPr>
            <a:grpSpLocks/>
          </p:cNvGrpSpPr>
          <p:nvPr/>
        </p:nvGrpSpPr>
        <p:grpSpPr bwMode="auto">
          <a:xfrm>
            <a:off x="0" y="73025"/>
            <a:ext cx="8618538" cy="606425"/>
            <a:chOff x="-153749" y="72828"/>
            <a:chExt cx="8771767" cy="606903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10393" y="72828"/>
              <a:ext cx="8407625" cy="461246"/>
            </a:xfrm>
            <a:prstGeom prst="roundRect">
              <a:avLst/>
            </a:prstGeom>
            <a:solidFill>
              <a:srgbClr val="5F320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-153749" y="218485"/>
              <a:ext cx="8516111" cy="461246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20924" y="211050"/>
              <a:ext cx="8230499" cy="460738"/>
            </a:xfrm>
            <a:prstGeom prst="rect">
              <a:avLst/>
            </a:prstGeom>
          </p:spPr>
          <p:txBody>
            <a:bodyPr bIns="0"/>
            <a:lstStyle/>
            <a:p>
              <a:pPr eaLnBrk="0" hangingPunct="0">
                <a:defRPr/>
              </a:pPr>
              <a:r>
                <a:rPr lang="ru-RU" sz="1200" b="1" cap="all" spc="100" dirty="0"/>
                <a:t>распределение пострадавших по основным видам происшествий, </a:t>
              </a:r>
              <a:br>
                <a:rPr lang="ru-RU" sz="1200" b="1" cap="all" spc="100" dirty="0"/>
              </a:br>
              <a:r>
                <a:rPr lang="ru-RU" sz="1200" b="1" cap="all" spc="100" dirty="0"/>
                <a:t>приведших к несчастным случаям на производстве </a:t>
              </a:r>
            </a:p>
          </p:txBody>
        </p:sp>
      </p:grpSp>
      <p:grpSp>
        <p:nvGrpSpPr>
          <p:cNvPr id="15364" name="Группа 86"/>
          <p:cNvGrpSpPr>
            <a:grpSpLocks/>
          </p:cNvGrpSpPr>
          <p:nvPr/>
        </p:nvGrpSpPr>
        <p:grpSpPr bwMode="auto">
          <a:xfrm>
            <a:off x="1309688" y="989013"/>
            <a:ext cx="6418262" cy="2851150"/>
            <a:chOff x="1372782" y="2057400"/>
            <a:chExt cx="6504394" cy="3899988"/>
          </a:xfrm>
        </p:grpSpPr>
        <p:grpSp>
          <p:nvGrpSpPr>
            <p:cNvPr id="15395" name="Group 112"/>
            <p:cNvGrpSpPr>
              <a:grpSpLocks/>
            </p:cNvGrpSpPr>
            <p:nvPr/>
          </p:nvGrpSpPr>
          <p:grpSpPr bwMode="auto">
            <a:xfrm>
              <a:off x="1386233" y="2057400"/>
              <a:ext cx="6490943" cy="3649663"/>
              <a:chOff x="660" y="1253"/>
              <a:chExt cx="4428" cy="2539"/>
            </a:xfrm>
          </p:grpSpPr>
          <p:sp>
            <p:nvSpPr>
              <p:cNvPr id="15399" name="Line 76"/>
              <p:cNvSpPr>
                <a:spLocks noChangeShapeType="1"/>
              </p:cNvSpPr>
              <p:nvPr/>
            </p:nvSpPr>
            <p:spPr bwMode="gray">
              <a:xfrm flipH="1">
                <a:off x="702" y="3789"/>
                <a:ext cx="1168" cy="1"/>
              </a:xfrm>
              <a:prstGeom prst="line">
                <a:avLst/>
              </a:prstGeom>
              <a:noFill/>
              <a:ln w="19050" cap="rnd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0" name="Line 77"/>
              <p:cNvSpPr>
                <a:spLocks noChangeShapeType="1"/>
              </p:cNvSpPr>
              <p:nvPr/>
            </p:nvSpPr>
            <p:spPr bwMode="gray">
              <a:xfrm flipH="1">
                <a:off x="702" y="3293"/>
                <a:ext cx="1507" cy="1"/>
              </a:xfrm>
              <a:prstGeom prst="line">
                <a:avLst/>
              </a:prstGeom>
              <a:noFill/>
              <a:ln w="19050" cap="rnd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1" name="Line 78"/>
              <p:cNvSpPr>
                <a:spLocks noChangeShapeType="1"/>
              </p:cNvSpPr>
              <p:nvPr/>
            </p:nvSpPr>
            <p:spPr bwMode="gray">
              <a:xfrm flipH="1">
                <a:off x="702" y="2756"/>
                <a:ext cx="1770" cy="1"/>
              </a:xfrm>
              <a:prstGeom prst="line">
                <a:avLst/>
              </a:prstGeom>
              <a:noFill/>
              <a:ln w="19050" cap="rnd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2" name="Line 79"/>
              <p:cNvSpPr>
                <a:spLocks noChangeShapeType="1"/>
              </p:cNvSpPr>
              <p:nvPr/>
            </p:nvSpPr>
            <p:spPr bwMode="gray">
              <a:xfrm flipH="1">
                <a:off x="702" y="2234"/>
                <a:ext cx="2071" cy="1"/>
              </a:xfrm>
              <a:prstGeom prst="line">
                <a:avLst/>
              </a:prstGeom>
              <a:noFill/>
              <a:ln w="19050" cap="rnd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3" name="Line 80"/>
              <p:cNvSpPr>
                <a:spLocks noChangeShapeType="1"/>
              </p:cNvSpPr>
              <p:nvPr/>
            </p:nvSpPr>
            <p:spPr bwMode="gray">
              <a:xfrm flipH="1">
                <a:off x="702" y="1701"/>
                <a:ext cx="2372" cy="1"/>
              </a:xfrm>
              <a:prstGeom prst="line">
                <a:avLst/>
              </a:prstGeom>
              <a:noFill/>
              <a:ln w="19050" cap="rnd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4" name="Line 81"/>
              <p:cNvSpPr>
                <a:spLocks noChangeShapeType="1"/>
              </p:cNvSpPr>
              <p:nvPr/>
            </p:nvSpPr>
            <p:spPr bwMode="gray">
              <a:xfrm flipH="1">
                <a:off x="702" y="1253"/>
                <a:ext cx="2636" cy="1"/>
              </a:xfrm>
              <a:prstGeom prst="line">
                <a:avLst/>
              </a:prstGeom>
              <a:noFill/>
              <a:ln w="19050" cap="rnd">
                <a:solidFill>
                  <a:srgbClr val="5F5F5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Text Box 87"/>
              <p:cNvSpPr txBox="1">
                <a:spLocks noChangeArrowheads="1"/>
              </p:cNvSpPr>
              <p:nvPr/>
            </p:nvSpPr>
            <p:spPr bwMode="auto">
              <a:xfrm>
                <a:off x="660" y="1339"/>
                <a:ext cx="1239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Verdana" pitchFamily="34" charset="0"/>
                  </a:rPr>
                  <a:t>Физические перегрузки</a:t>
                </a:r>
                <a:endParaRPr 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5406" name="Group 92"/>
              <p:cNvGrpSpPr>
                <a:grpSpLocks/>
              </p:cNvGrpSpPr>
              <p:nvPr/>
            </p:nvGrpSpPr>
            <p:grpSpPr bwMode="auto">
              <a:xfrm>
                <a:off x="1888" y="1253"/>
                <a:ext cx="3200" cy="2539"/>
                <a:chOff x="1702" y="1253"/>
                <a:chExt cx="3855" cy="2825"/>
              </a:xfrm>
            </p:grpSpPr>
            <p:sp>
              <p:nvSpPr>
                <p:cNvPr id="15407" name="Freeform 93"/>
                <p:cNvSpPr>
                  <a:spLocks/>
                </p:cNvSpPr>
                <p:nvPr/>
              </p:nvSpPr>
              <p:spPr bwMode="gray">
                <a:xfrm>
                  <a:off x="4877" y="3211"/>
                  <a:ext cx="680" cy="866"/>
                </a:xfrm>
                <a:custGeom>
                  <a:avLst/>
                  <a:gdLst>
                    <a:gd name="T0" fmla="*/ 68 w 847"/>
                    <a:gd name="T1" fmla="*/ 185 h 1079"/>
                    <a:gd name="T2" fmla="*/ 0 w 847"/>
                    <a:gd name="T3" fmla="*/ 79 h 1079"/>
                    <a:gd name="T4" fmla="*/ 64 w 847"/>
                    <a:gd name="T5" fmla="*/ 0 h 1079"/>
                    <a:gd name="T6" fmla="*/ 146 w 847"/>
                    <a:gd name="T7" fmla="*/ 92 h 1079"/>
                    <a:gd name="T8" fmla="*/ 68 w 847"/>
                    <a:gd name="T9" fmla="*/ 185 h 10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7"/>
                    <a:gd name="T16" fmla="*/ 0 h 1079"/>
                    <a:gd name="T17" fmla="*/ 847 w 847"/>
                    <a:gd name="T18" fmla="*/ 1079 h 10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7" h="1079">
                      <a:moveTo>
                        <a:pt x="399" y="1078"/>
                      </a:moveTo>
                      <a:lnTo>
                        <a:pt x="0" y="459"/>
                      </a:lnTo>
                      <a:lnTo>
                        <a:pt x="374" y="0"/>
                      </a:lnTo>
                      <a:lnTo>
                        <a:pt x="846" y="536"/>
                      </a:lnTo>
                      <a:lnTo>
                        <a:pt x="399" y="1078"/>
                      </a:lnTo>
                    </a:path>
                  </a:pathLst>
                </a:custGeom>
                <a:gradFill rotWithShape="1">
                  <a:gsLst>
                    <a:gs pos="0">
                      <a:srgbClr val="182F76"/>
                    </a:gs>
                    <a:gs pos="100000">
                      <a:srgbClr val="3366FF"/>
                    </a:gs>
                  </a:gsLst>
                  <a:lin ang="0" scaled="1"/>
                </a:gradFill>
                <a:ln w="12700" cap="rnd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8" name="Freeform 94"/>
                <p:cNvSpPr>
                  <a:spLocks/>
                </p:cNvSpPr>
                <p:nvPr/>
              </p:nvSpPr>
              <p:spPr bwMode="gray">
                <a:xfrm>
                  <a:off x="2010" y="3211"/>
                  <a:ext cx="3168" cy="369"/>
                </a:xfrm>
                <a:custGeom>
                  <a:avLst/>
                  <a:gdLst>
                    <a:gd name="T0" fmla="*/ 0 w 3947"/>
                    <a:gd name="T1" fmla="*/ 79 h 460"/>
                    <a:gd name="T2" fmla="*/ 616 w 3947"/>
                    <a:gd name="T3" fmla="*/ 79 h 460"/>
                    <a:gd name="T4" fmla="*/ 680 w 3947"/>
                    <a:gd name="T5" fmla="*/ 0 h 460"/>
                    <a:gd name="T6" fmla="*/ 87 w 3947"/>
                    <a:gd name="T7" fmla="*/ 0 h 460"/>
                    <a:gd name="T8" fmla="*/ 0 w 3947"/>
                    <a:gd name="T9" fmla="*/ 79 h 4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47"/>
                    <a:gd name="T16" fmla="*/ 0 h 460"/>
                    <a:gd name="T17" fmla="*/ 3947 w 3947"/>
                    <a:gd name="T18" fmla="*/ 460 h 4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47" h="460">
                      <a:moveTo>
                        <a:pt x="0" y="459"/>
                      </a:moveTo>
                      <a:lnTo>
                        <a:pt x="3573" y="459"/>
                      </a:lnTo>
                      <a:lnTo>
                        <a:pt x="3946" y="0"/>
                      </a:lnTo>
                      <a:lnTo>
                        <a:pt x="505" y="0"/>
                      </a:lnTo>
                      <a:lnTo>
                        <a:pt x="0" y="459"/>
                      </a:lnTo>
                    </a:path>
                  </a:pathLst>
                </a:custGeom>
                <a:gradFill rotWithShape="0">
                  <a:gsLst>
                    <a:gs pos="0">
                      <a:srgbClr val="336699"/>
                    </a:gs>
                    <a:gs pos="100000">
                      <a:srgbClr val="204161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9" name="Freeform 95"/>
                <p:cNvSpPr>
                  <a:spLocks/>
                </p:cNvSpPr>
                <p:nvPr/>
              </p:nvSpPr>
              <p:spPr bwMode="gray">
                <a:xfrm>
                  <a:off x="1702" y="3578"/>
                  <a:ext cx="3497" cy="500"/>
                </a:xfrm>
                <a:custGeom>
                  <a:avLst/>
                  <a:gdLst>
                    <a:gd name="T0" fmla="*/ 66 w 4357"/>
                    <a:gd name="T1" fmla="*/ 0 h 623"/>
                    <a:gd name="T2" fmla="*/ 681 w 4357"/>
                    <a:gd name="T3" fmla="*/ 0 h 623"/>
                    <a:gd name="T4" fmla="*/ 750 w 4357"/>
                    <a:gd name="T5" fmla="*/ 107 h 623"/>
                    <a:gd name="T6" fmla="*/ 0 w 4357"/>
                    <a:gd name="T7" fmla="*/ 107 h 623"/>
                    <a:gd name="T8" fmla="*/ 66 w 4357"/>
                    <a:gd name="T9" fmla="*/ 0 h 6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57"/>
                    <a:gd name="T16" fmla="*/ 0 h 623"/>
                    <a:gd name="T17" fmla="*/ 4357 w 4357"/>
                    <a:gd name="T18" fmla="*/ 623 h 6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57" h="623">
                      <a:moveTo>
                        <a:pt x="383" y="0"/>
                      </a:moveTo>
                      <a:lnTo>
                        <a:pt x="3954" y="0"/>
                      </a:lnTo>
                      <a:lnTo>
                        <a:pt x="4356" y="622"/>
                      </a:lnTo>
                      <a:lnTo>
                        <a:pt x="0" y="622"/>
                      </a:lnTo>
                      <a:lnTo>
                        <a:pt x="383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7799DD"/>
                    </a:gs>
                    <a:gs pos="100000">
                      <a:srgbClr val="3366CC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0" name="Freeform 96"/>
                <p:cNvSpPr>
                  <a:spLocks/>
                </p:cNvSpPr>
                <p:nvPr/>
              </p:nvSpPr>
              <p:spPr bwMode="gray">
                <a:xfrm>
                  <a:off x="4522" y="2721"/>
                  <a:ext cx="601" cy="784"/>
                </a:xfrm>
                <a:custGeom>
                  <a:avLst/>
                  <a:gdLst>
                    <a:gd name="T0" fmla="*/ 66 w 749"/>
                    <a:gd name="T1" fmla="*/ 168 h 977"/>
                    <a:gd name="T2" fmla="*/ 0 w 749"/>
                    <a:gd name="T3" fmla="*/ 59 h 977"/>
                    <a:gd name="T4" fmla="*/ 48 w 749"/>
                    <a:gd name="T5" fmla="*/ 0 h 977"/>
                    <a:gd name="T6" fmla="*/ 128 w 749"/>
                    <a:gd name="T7" fmla="*/ 93 h 977"/>
                    <a:gd name="T8" fmla="*/ 66 w 749"/>
                    <a:gd name="T9" fmla="*/ 168 h 9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9"/>
                    <a:gd name="T16" fmla="*/ 0 h 977"/>
                    <a:gd name="T17" fmla="*/ 749 w 749"/>
                    <a:gd name="T18" fmla="*/ 977 h 9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9" h="977">
                      <a:moveTo>
                        <a:pt x="382" y="976"/>
                      </a:moveTo>
                      <a:lnTo>
                        <a:pt x="0" y="342"/>
                      </a:lnTo>
                      <a:lnTo>
                        <a:pt x="280" y="0"/>
                      </a:lnTo>
                      <a:lnTo>
                        <a:pt x="748" y="538"/>
                      </a:lnTo>
                      <a:lnTo>
                        <a:pt x="382" y="976"/>
                      </a:lnTo>
                    </a:path>
                  </a:pathLst>
                </a:custGeom>
                <a:gradFill rotWithShape="0">
                  <a:gsLst>
                    <a:gs pos="0">
                      <a:srgbClr val="009570"/>
                    </a:gs>
                    <a:gs pos="100000">
                      <a:srgbClr val="00CC99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1" name="Freeform 97"/>
                <p:cNvSpPr>
                  <a:spLocks/>
                </p:cNvSpPr>
                <p:nvPr/>
              </p:nvSpPr>
              <p:spPr bwMode="gray">
                <a:xfrm>
                  <a:off x="2370" y="2721"/>
                  <a:ext cx="2380" cy="276"/>
                </a:xfrm>
                <a:custGeom>
                  <a:avLst/>
                  <a:gdLst>
                    <a:gd name="T0" fmla="*/ 0 w 2964"/>
                    <a:gd name="T1" fmla="*/ 59 h 344"/>
                    <a:gd name="T2" fmla="*/ 463 w 2964"/>
                    <a:gd name="T3" fmla="*/ 59 h 344"/>
                    <a:gd name="T4" fmla="*/ 512 w 2964"/>
                    <a:gd name="T5" fmla="*/ 0 h 344"/>
                    <a:gd name="T6" fmla="*/ 92 w 2964"/>
                    <a:gd name="T7" fmla="*/ 1 h 344"/>
                    <a:gd name="T8" fmla="*/ 0 w 2964"/>
                    <a:gd name="T9" fmla="*/ 59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4"/>
                    <a:gd name="T16" fmla="*/ 0 h 344"/>
                    <a:gd name="T17" fmla="*/ 2964 w 2964"/>
                    <a:gd name="T18" fmla="*/ 344 h 3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4" h="344">
                      <a:moveTo>
                        <a:pt x="0" y="343"/>
                      </a:moveTo>
                      <a:lnTo>
                        <a:pt x="2684" y="343"/>
                      </a:lnTo>
                      <a:lnTo>
                        <a:pt x="2963" y="0"/>
                      </a:lnTo>
                      <a:lnTo>
                        <a:pt x="531" y="1"/>
                      </a:lnTo>
                      <a:lnTo>
                        <a:pt x="0" y="343"/>
                      </a:lnTo>
                    </a:path>
                  </a:pathLst>
                </a:custGeom>
                <a:gradFill rotWithShape="1">
                  <a:gsLst>
                    <a:gs pos="0">
                      <a:srgbClr val="00CC99"/>
                    </a:gs>
                    <a:gs pos="100000">
                      <a:srgbClr val="005A44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2" name="Freeform 98"/>
                <p:cNvSpPr>
                  <a:spLocks/>
                </p:cNvSpPr>
                <p:nvPr/>
              </p:nvSpPr>
              <p:spPr bwMode="gray">
                <a:xfrm>
                  <a:off x="2069" y="2996"/>
                  <a:ext cx="2763" cy="509"/>
                </a:xfrm>
                <a:custGeom>
                  <a:avLst/>
                  <a:gdLst>
                    <a:gd name="T0" fmla="*/ 0 w 3443"/>
                    <a:gd name="T1" fmla="*/ 109 h 634"/>
                    <a:gd name="T2" fmla="*/ 591 w 3443"/>
                    <a:gd name="T3" fmla="*/ 109 h 634"/>
                    <a:gd name="T4" fmla="*/ 526 w 3443"/>
                    <a:gd name="T5" fmla="*/ 0 h 634"/>
                    <a:gd name="T6" fmla="*/ 64 w 3443"/>
                    <a:gd name="T7" fmla="*/ 0 h 634"/>
                    <a:gd name="T8" fmla="*/ 0 w 3443"/>
                    <a:gd name="T9" fmla="*/ 109 h 6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43"/>
                    <a:gd name="T16" fmla="*/ 0 h 634"/>
                    <a:gd name="T17" fmla="*/ 3443 w 3443"/>
                    <a:gd name="T18" fmla="*/ 634 h 6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43" h="634">
                      <a:moveTo>
                        <a:pt x="0" y="633"/>
                      </a:moveTo>
                      <a:lnTo>
                        <a:pt x="3442" y="633"/>
                      </a:lnTo>
                      <a:lnTo>
                        <a:pt x="3060" y="0"/>
                      </a:lnTo>
                      <a:lnTo>
                        <a:pt x="377" y="0"/>
                      </a:lnTo>
                      <a:lnTo>
                        <a:pt x="0" y="633"/>
                      </a:lnTo>
                    </a:path>
                  </a:pathLst>
                </a:custGeom>
                <a:gradFill rotWithShape="0">
                  <a:gsLst>
                    <a:gs pos="0">
                      <a:srgbClr val="86E7CF"/>
                    </a:gs>
                    <a:gs pos="100000">
                      <a:srgbClr val="00CC99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3" name="Freeform 99"/>
                <p:cNvSpPr>
                  <a:spLocks/>
                </p:cNvSpPr>
                <p:nvPr/>
              </p:nvSpPr>
              <p:spPr bwMode="gray">
                <a:xfrm>
                  <a:off x="4167" y="2236"/>
                  <a:ext cx="526" cy="681"/>
                </a:xfrm>
                <a:custGeom>
                  <a:avLst/>
                  <a:gdLst>
                    <a:gd name="T0" fmla="*/ 0 w 655"/>
                    <a:gd name="T1" fmla="*/ 39 h 849"/>
                    <a:gd name="T2" fmla="*/ 67 w 655"/>
                    <a:gd name="T3" fmla="*/ 145 h 849"/>
                    <a:gd name="T4" fmla="*/ 113 w 655"/>
                    <a:gd name="T5" fmla="*/ 91 h 849"/>
                    <a:gd name="T6" fmla="*/ 33 w 655"/>
                    <a:gd name="T7" fmla="*/ 0 h 849"/>
                    <a:gd name="T8" fmla="*/ 0 w 655"/>
                    <a:gd name="T9" fmla="*/ 39 h 8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5"/>
                    <a:gd name="T16" fmla="*/ 0 h 849"/>
                    <a:gd name="T17" fmla="*/ 655 w 655"/>
                    <a:gd name="T18" fmla="*/ 849 h 8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5" h="849">
                      <a:moveTo>
                        <a:pt x="0" y="230"/>
                      </a:moveTo>
                      <a:lnTo>
                        <a:pt x="387" y="848"/>
                      </a:lnTo>
                      <a:lnTo>
                        <a:pt x="654" y="531"/>
                      </a:lnTo>
                      <a:lnTo>
                        <a:pt x="188" y="0"/>
                      </a:lnTo>
                      <a:lnTo>
                        <a:pt x="0" y="230"/>
                      </a:lnTo>
                    </a:path>
                  </a:pathLst>
                </a:custGeom>
                <a:gradFill rotWithShape="1">
                  <a:gsLst>
                    <a:gs pos="0">
                      <a:srgbClr val="254A70"/>
                    </a:gs>
                    <a:gs pos="100000">
                      <a:srgbClr val="336699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4" name="Freeform 100"/>
                <p:cNvSpPr>
                  <a:spLocks/>
                </p:cNvSpPr>
                <p:nvPr/>
              </p:nvSpPr>
              <p:spPr bwMode="gray">
                <a:xfrm>
                  <a:off x="2728" y="2236"/>
                  <a:ext cx="1589" cy="184"/>
                </a:xfrm>
                <a:custGeom>
                  <a:avLst/>
                  <a:gdLst>
                    <a:gd name="T0" fmla="*/ 0 w 1980"/>
                    <a:gd name="T1" fmla="*/ 39 h 229"/>
                    <a:gd name="T2" fmla="*/ 308 w 1980"/>
                    <a:gd name="T3" fmla="*/ 39 h 229"/>
                    <a:gd name="T4" fmla="*/ 340 w 1980"/>
                    <a:gd name="T5" fmla="*/ 0 h 229"/>
                    <a:gd name="T6" fmla="*/ 86 w 1980"/>
                    <a:gd name="T7" fmla="*/ 0 h 229"/>
                    <a:gd name="T8" fmla="*/ 0 w 1980"/>
                    <a:gd name="T9" fmla="*/ 3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80"/>
                    <a:gd name="T16" fmla="*/ 0 h 229"/>
                    <a:gd name="T17" fmla="*/ 1980 w 1980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80" h="229">
                      <a:moveTo>
                        <a:pt x="0" y="228"/>
                      </a:moveTo>
                      <a:lnTo>
                        <a:pt x="1791" y="228"/>
                      </a:lnTo>
                      <a:lnTo>
                        <a:pt x="1979" y="0"/>
                      </a:lnTo>
                      <a:lnTo>
                        <a:pt x="500" y="0"/>
                      </a:lnTo>
                      <a:lnTo>
                        <a:pt x="0" y="228"/>
                      </a:lnTo>
                    </a:path>
                  </a:pathLst>
                </a:custGeom>
                <a:gradFill rotWithShape="0">
                  <a:gsLst>
                    <a:gs pos="0">
                      <a:srgbClr val="336699"/>
                    </a:gs>
                    <a:gs pos="100000">
                      <a:srgbClr val="183049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5" name="Freeform 101"/>
                <p:cNvSpPr>
                  <a:spLocks/>
                </p:cNvSpPr>
                <p:nvPr/>
              </p:nvSpPr>
              <p:spPr bwMode="gray">
                <a:xfrm>
                  <a:off x="2422" y="2419"/>
                  <a:ext cx="2056" cy="498"/>
                </a:xfrm>
                <a:custGeom>
                  <a:avLst/>
                  <a:gdLst>
                    <a:gd name="T0" fmla="*/ 0 w 2561"/>
                    <a:gd name="T1" fmla="*/ 106 h 621"/>
                    <a:gd name="T2" fmla="*/ 442 w 2561"/>
                    <a:gd name="T3" fmla="*/ 106 h 621"/>
                    <a:gd name="T4" fmla="*/ 374 w 2561"/>
                    <a:gd name="T5" fmla="*/ 0 h 621"/>
                    <a:gd name="T6" fmla="*/ 66 w 2561"/>
                    <a:gd name="T7" fmla="*/ 0 h 621"/>
                    <a:gd name="T8" fmla="*/ 0 w 2561"/>
                    <a:gd name="T9" fmla="*/ 106 h 6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61"/>
                    <a:gd name="T16" fmla="*/ 0 h 621"/>
                    <a:gd name="T17" fmla="*/ 2561 w 2561"/>
                    <a:gd name="T18" fmla="*/ 621 h 6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61" h="621">
                      <a:moveTo>
                        <a:pt x="0" y="620"/>
                      </a:moveTo>
                      <a:lnTo>
                        <a:pt x="2560" y="620"/>
                      </a:lnTo>
                      <a:lnTo>
                        <a:pt x="2172" y="0"/>
                      </a:lnTo>
                      <a:lnTo>
                        <a:pt x="382" y="0"/>
                      </a:lnTo>
                      <a:lnTo>
                        <a:pt x="0" y="620"/>
                      </a:lnTo>
                    </a:path>
                  </a:pathLst>
                </a:custGeom>
                <a:gradFill rotWithShape="0">
                  <a:gsLst>
                    <a:gs pos="0">
                      <a:srgbClr val="9EB6E7"/>
                    </a:gs>
                    <a:gs pos="100000">
                      <a:srgbClr val="3366CC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6" name="Freeform 102"/>
                <p:cNvSpPr>
                  <a:spLocks/>
                </p:cNvSpPr>
                <p:nvPr/>
              </p:nvSpPr>
              <p:spPr bwMode="gray">
                <a:xfrm>
                  <a:off x="3808" y="1744"/>
                  <a:ext cx="453" cy="593"/>
                </a:xfrm>
                <a:custGeom>
                  <a:avLst/>
                  <a:gdLst>
                    <a:gd name="T0" fmla="*/ 67 w 564"/>
                    <a:gd name="T1" fmla="*/ 128 h 738"/>
                    <a:gd name="T2" fmla="*/ 98 w 564"/>
                    <a:gd name="T3" fmla="*/ 91 h 738"/>
                    <a:gd name="T4" fmla="*/ 18 w 564"/>
                    <a:gd name="T5" fmla="*/ 0 h 738"/>
                    <a:gd name="T6" fmla="*/ 0 w 564"/>
                    <a:gd name="T7" fmla="*/ 20 h 738"/>
                    <a:gd name="T8" fmla="*/ 67 w 564"/>
                    <a:gd name="T9" fmla="*/ 128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4"/>
                    <a:gd name="T16" fmla="*/ 0 h 738"/>
                    <a:gd name="T17" fmla="*/ 564 w 564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4" h="738">
                      <a:moveTo>
                        <a:pt x="385" y="737"/>
                      </a:moveTo>
                      <a:lnTo>
                        <a:pt x="563" y="527"/>
                      </a:lnTo>
                      <a:lnTo>
                        <a:pt x="97" y="0"/>
                      </a:lnTo>
                      <a:lnTo>
                        <a:pt x="0" y="111"/>
                      </a:lnTo>
                      <a:lnTo>
                        <a:pt x="385" y="737"/>
                      </a:lnTo>
                    </a:path>
                  </a:pathLst>
                </a:custGeom>
                <a:gradFill rotWithShape="0">
                  <a:gsLst>
                    <a:gs pos="0">
                      <a:srgbClr val="00A279"/>
                    </a:gs>
                    <a:gs pos="100000">
                      <a:srgbClr val="00CC99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7" name="Freeform 103"/>
                <p:cNvSpPr>
                  <a:spLocks/>
                </p:cNvSpPr>
                <p:nvPr/>
              </p:nvSpPr>
              <p:spPr bwMode="gray">
                <a:xfrm>
                  <a:off x="3092" y="1744"/>
                  <a:ext cx="793" cy="89"/>
                </a:xfrm>
                <a:custGeom>
                  <a:avLst/>
                  <a:gdLst>
                    <a:gd name="T0" fmla="*/ 0 w 987"/>
                    <a:gd name="T1" fmla="*/ 19 h 110"/>
                    <a:gd name="T2" fmla="*/ 154 w 987"/>
                    <a:gd name="T3" fmla="*/ 19 h 110"/>
                    <a:gd name="T4" fmla="*/ 171 w 987"/>
                    <a:gd name="T5" fmla="*/ 0 h 110"/>
                    <a:gd name="T6" fmla="*/ 54 w 987"/>
                    <a:gd name="T7" fmla="*/ 0 h 110"/>
                    <a:gd name="T8" fmla="*/ 0 w 987"/>
                    <a:gd name="T9" fmla="*/ 19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7"/>
                    <a:gd name="T16" fmla="*/ 0 h 110"/>
                    <a:gd name="T17" fmla="*/ 987 w 98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7" h="110">
                      <a:moveTo>
                        <a:pt x="0" y="109"/>
                      </a:moveTo>
                      <a:lnTo>
                        <a:pt x="889" y="109"/>
                      </a:lnTo>
                      <a:lnTo>
                        <a:pt x="986" y="0"/>
                      </a:lnTo>
                      <a:lnTo>
                        <a:pt x="308" y="0"/>
                      </a:lnTo>
                      <a:lnTo>
                        <a:pt x="0" y="109"/>
                      </a:lnTo>
                    </a:path>
                  </a:pathLst>
                </a:custGeom>
                <a:gradFill rotWithShape="0">
                  <a:gsLst>
                    <a:gs pos="0">
                      <a:srgbClr val="00CC99"/>
                    </a:gs>
                    <a:gs pos="100000">
                      <a:srgbClr val="00684E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8" name="Freeform 104"/>
                <p:cNvSpPr>
                  <a:spLocks/>
                </p:cNvSpPr>
                <p:nvPr/>
              </p:nvSpPr>
              <p:spPr bwMode="gray">
                <a:xfrm>
                  <a:off x="2780" y="1832"/>
                  <a:ext cx="1339" cy="505"/>
                </a:xfrm>
                <a:custGeom>
                  <a:avLst/>
                  <a:gdLst>
                    <a:gd name="T0" fmla="*/ 0 w 1669"/>
                    <a:gd name="T1" fmla="*/ 109 h 629"/>
                    <a:gd name="T2" fmla="*/ 286 w 1669"/>
                    <a:gd name="T3" fmla="*/ 109 h 629"/>
                    <a:gd name="T4" fmla="*/ 220 w 1669"/>
                    <a:gd name="T5" fmla="*/ 0 h 629"/>
                    <a:gd name="T6" fmla="*/ 67 w 1669"/>
                    <a:gd name="T7" fmla="*/ 0 h 629"/>
                    <a:gd name="T8" fmla="*/ 0 w 1669"/>
                    <a:gd name="T9" fmla="*/ 109 h 6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69"/>
                    <a:gd name="T16" fmla="*/ 0 h 629"/>
                    <a:gd name="T17" fmla="*/ 1669 w 1669"/>
                    <a:gd name="T18" fmla="*/ 629 h 6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69" h="629">
                      <a:moveTo>
                        <a:pt x="0" y="628"/>
                      </a:moveTo>
                      <a:lnTo>
                        <a:pt x="1668" y="628"/>
                      </a:lnTo>
                      <a:lnTo>
                        <a:pt x="1281" y="0"/>
                      </a:lnTo>
                      <a:lnTo>
                        <a:pt x="388" y="0"/>
                      </a:lnTo>
                      <a:lnTo>
                        <a:pt x="0" y="628"/>
                      </a:lnTo>
                    </a:path>
                  </a:pathLst>
                </a:custGeom>
                <a:gradFill rotWithShape="0">
                  <a:gsLst>
                    <a:gs pos="0">
                      <a:srgbClr val="7FE5CC"/>
                    </a:gs>
                    <a:gs pos="100000">
                      <a:srgbClr val="00CC99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9" name="Freeform 105"/>
                <p:cNvSpPr>
                  <a:spLocks/>
                </p:cNvSpPr>
                <p:nvPr/>
              </p:nvSpPr>
              <p:spPr bwMode="gray">
                <a:xfrm>
                  <a:off x="3446" y="1253"/>
                  <a:ext cx="383" cy="502"/>
                </a:xfrm>
                <a:custGeom>
                  <a:avLst/>
                  <a:gdLst>
                    <a:gd name="T0" fmla="*/ 67 w 477"/>
                    <a:gd name="T1" fmla="*/ 108 h 625"/>
                    <a:gd name="T2" fmla="*/ 83 w 477"/>
                    <a:gd name="T3" fmla="*/ 91 h 625"/>
                    <a:gd name="T4" fmla="*/ 0 w 477"/>
                    <a:gd name="T5" fmla="*/ 0 h 625"/>
                    <a:gd name="T6" fmla="*/ 67 w 477"/>
                    <a:gd name="T7" fmla="*/ 108 h 6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7"/>
                    <a:gd name="T13" fmla="*/ 0 h 625"/>
                    <a:gd name="T14" fmla="*/ 477 w 477"/>
                    <a:gd name="T15" fmla="*/ 625 h 6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7" h="625">
                      <a:moveTo>
                        <a:pt x="387" y="624"/>
                      </a:moveTo>
                      <a:lnTo>
                        <a:pt x="476" y="527"/>
                      </a:lnTo>
                      <a:lnTo>
                        <a:pt x="0" y="0"/>
                      </a:lnTo>
                      <a:lnTo>
                        <a:pt x="387" y="624"/>
                      </a:lnTo>
                    </a:path>
                  </a:pathLst>
                </a:custGeom>
                <a:gradFill rotWithShape="0">
                  <a:gsLst>
                    <a:gs pos="0">
                      <a:srgbClr val="285179"/>
                    </a:gs>
                    <a:gs pos="100000">
                      <a:srgbClr val="336699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20" name="Freeform 106"/>
                <p:cNvSpPr>
                  <a:spLocks/>
                </p:cNvSpPr>
                <p:nvPr/>
              </p:nvSpPr>
              <p:spPr bwMode="gray">
                <a:xfrm>
                  <a:off x="3136" y="1253"/>
                  <a:ext cx="621" cy="502"/>
                </a:xfrm>
                <a:custGeom>
                  <a:avLst/>
                  <a:gdLst>
                    <a:gd name="T0" fmla="*/ 0 w 773"/>
                    <a:gd name="T1" fmla="*/ 108 h 625"/>
                    <a:gd name="T2" fmla="*/ 133 w 773"/>
                    <a:gd name="T3" fmla="*/ 108 h 625"/>
                    <a:gd name="T4" fmla="*/ 67 w 773"/>
                    <a:gd name="T5" fmla="*/ 0 h 625"/>
                    <a:gd name="T6" fmla="*/ 0 w 773"/>
                    <a:gd name="T7" fmla="*/ 108 h 6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3"/>
                    <a:gd name="T13" fmla="*/ 0 h 625"/>
                    <a:gd name="T14" fmla="*/ 773 w 773"/>
                    <a:gd name="T15" fmla="*/ 625 h 6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3" h="625">
                      <a:moveTo>
                        <a:pt x="0" y="624"/>
                      </a:moveTo>
                      <a:lnTo>
                        <a:pt x="772" y="624"/>
                      </a:lnTo>
                      <a:lnTo>
                        <a:pt x="387" y="0"/>
                      </a:lnTo>
                      <a:lnTo>
                        <a:pt x="0" y="624"/>
                      </a:lnTo>
                    </a:path>
                  </a:pathLst>
                </a:custGeom>
                <a:gradFill rotWithShape="0">
                  <a:gsLst>
                    <a:gs pos="0">
                      <a:srgbClr val="B1C5EC"/>
                    </a:gs>
                    <a:gs pos="100000">
                      <a:srgbClr val="3366CC"/>
                    </a:gs>
                  </a:gsLst>
                  <a:lin ang="2700000" scaled="1"/>
                </a:gradFill>
                <a:ln w="12700" cap="rnd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" name="Text Box 107"/>
                <p:cNvSpPr txBox="1">
                  <a:spLocks noChangeArrowheads="1"/>
                </p:cNvSpPr>
                <p:nvPr/>
              </p:nvSpPr>
              <p:spPr bwMode="gray">
                <a:xfrm>
                  <a:off x="3222" y="1451"/>
                  <a:ext cx="534" cy="32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ru-RU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0,4 %</a:t>
                  </a:r>
                  <a:endParaRPr 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79" name="Text Box 108"/>
                <p:cNvSpPr txBox="1">
                  <a:spLocks noChangeArrowheads="1"/>
                </p:cNvSpPr>
                <p:nvPr/>
              </p:nvSpPr>
              <p:spPr bwMode="gray">
                <a:xfrm>
                  <a:off x="3157" y="2517"/>
                  <a:ext cx="616" cy="32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ru-RU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39,9 %</a:t>
                  </a:r>
                  <a:endParaRPr 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81" name="Text Box 110"/>
                <p:cNvSpPr txBox="1">
                  <a:spLocks noChangeArrowheads="1"/>
                </p:cNvSpPr>
                <p:nvPr/>
              </p:nvSpPr>
              <p:spPr bwMode="gray">
                <a:xfrm>
                  <a:off x="3184" y="1974"/>
                  <a:ext cx="610" cy="32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ru-RU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11,1 %</a:t>
                  </a:r>
                  <a:endParaRPr 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82" name="Text Box 111"/>
                <p:cNvSpPr txBox="1">
                  <a:spLocks noChangeArrowheads="1"/>
                </p:cNvSpPr>
                <p:nvPr/>
              </p:nvSpPr>
              <p:spPr bwMode="gray">
                <a:xfrm>
                  <a:off x="3050" y="3707"/>
                  <a:ext cx="763" cy="32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ru-RU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32,9 %</a:t>
                  </a:r>
                  <a:endParaRPr 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</p:grpSp>
        <p:sp>
          <p:nvSpPr>
            <p:cNvPr id="83" name="Text Box 87"/>
            <p:cNvSpPr txBox="1">
              <a:spLocks noChangeArrowheads="1"/>
            </p:cNvSpPr>
            <p:nvPr/>
          </p:nvSpPr>
          <p:spPr bwMode="auto">
            <a:xfrm>
              <a:off x="1372782" y="3564411"/>
              <a:ext cx="527688" cy="31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</a:rPr>
                <a:t>Иное</a:t>
              </a:r>
              <a:endPara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84" name="Text Box 87"/>
            <p:cNvSpPr txBox="1">
              <a:spLocks noChangeArrowheads="1"/>
            </p:cNvSpPr>
            <p:nvPr/>
          </p:nvSpPr>
          <p:spPr bwMode="auto">
            <a:xfrm>
              <a:off x="1441960" y="3603498"/>
              <a:ext cx="186621" cy="314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endPara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15398" name="Text Box 87"/>
            <p:cNvSpPr txBox="1">
              <a:spLocks noChangeArrowheads="1"/>
            </p:cNvSpPr>
            <p:nvPr/>
          </p:nvSpPr>
          <p:spPr bwMode="auto">
            <a:xfrm>
              <a:off x="1372782" y="5073593"/>
              <a:ext cx="2448600" cy="883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900" b="1">
                  <a:solidFill>
                    <a:srgbClr val="26262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Воздействия движущихся, </a:t>
              </a:r>
              <a:endParaRPr lang="en-US" sz="900" b="1">
                <a:solidFill>
                  <a:srgbClr val="26262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eaLnBrk="0" hangingPunct="0"/>
              <a:r>
                <a:rPr lang="ru-RU" sz="900" b="1">
                  <a:solidFill>
                    <a:srgbClr val="26262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разлетающихся, вращающихся </a:t>
              </a:r>
              <a:endParaRPr lang="en-US" sz="900" b="1">
                <a:solidFill>
                  <a:srgbClr val="26262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eaLnBrk="0" hangingPunct="0"/>
              <a:r>
                <a:rPr lang="ru-RU" sz="900" b="1">
                  <a:solidFill>
                    <a:srgbClr val="26262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предметов, деталей, машин и т.д</a:t>
              </a:r>
              <a:endParaRPr lang="en-US" sz="900" b="1">
                <a:solidFill>
                  <a:srgbClr val="26262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eaLnBrk="0" hangingPunct="0"/>
              <a:endParaRPr lang="en-US" sz="900" b="1">
                <a:solidFill>
                  <a:srgbClr val="262626"/>
                </a:solidFill>
                <a:latin typeface="Verdana" pitchFamily="34" charset="0"/>
              </a:endParaRPr>
            </a:p>
          </p:txBody>
        </p:sp>
      </p:grpSp>
      <p:sp>
        <p:nvSpPr>
          <p:cNvPr id="182" name="Oval 5"/>
          <p:cNvSpPr>
            <a:spLocks noChangeArrowheads="1"/>
          </p:cNvSpPr>
          <p:nvPr/>
        </p:nvSpPr>
        <p:spPr bwMode="gray">
          <a:xfrm>
            <a:off x="4738688" y="4487863"/>
            <a:ext cx="2027237" cy="204946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83" name="Oval 6"/>
          <p:cNvSpPr>
            <a:spLocks noChangeArrowheads="1"/>
          </p:cNvSpPr>
          <p:nvPr/>
        </p:nvSpPr>
        <p:spPr bwMode="gray">
          <a:xfrm>
            <a:off x="4738688" y="4487863"/>
            <a:ext cx="2027237" cy="204946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84" name="Oval 7"/>
          <p:cNvSpPr>
            <a:spLocks noChangeArrowheads="1"/>
          </p:cNvSpPr>
          <p:nvPr/>
        </p:nvSpPr>
        <p:spPr bwMode="gray">
          <a:xfrm>
            <a:off x="4872038" y="4622800"/>
            <a:ext cx="1762125" cy="1779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85" name="Oval 8"/>
          <p:cNvSpPr>
            <a:spLocks noChangeArrowheads="1"/>
          </p:cNvSpPr>
          <p:nvPr/>
        </p:nvSpPr>
        <p:spPr bwMode="gray">
          <a:xfrm>
            <a:off x="4900613" y="4632325"/>
            <a:ext cx="1762125" cy="178117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gray">
          <a:xfrm>
            <a:off x="4967288" y="4711700"/>
            <a:ext cx="1585912" cy="16017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cs typeface="Arial" pitchFamily="34" charset="0"/>
            </a:endParaRPr>
          </a:p>
        </p:txBody>
      </p:sp>
      <p:grpSp>
        <p:nvGrpSpPr>
          <p:cNvPr id="15370" name="Group 30"/>
          <p:cNvGrpSpPr>
            <a:grpSpLocks/>
          </p:cNvGrpSpPr>
          <p:nvPr/>
        </p:nvGrpSpPr>
        <p:grpSpPr bwMode="auto">
          <a:xfrm>
            <a:off x="4994275" y="4729163"/>
            <a:ext cx="1536700" cy="1550987"/>
            <a:chOff x="4166" y="1706"/>
            <a:chExt cx="1252" cy="1252"/>
          </a:xfrm>
        </p:grpSpPr>
        <p:sp>
          <p:nvSpPr>
            <p:cNvPr id="15391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cs typeface="Arial" pitchFamily="34" charset="0"/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cs typeface="Arial" pitchFamily="34" charset="0"/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cs typeface="Arial" pitchFamily="34" charset="0"/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cs typeface="Arial" pitchFamily="34" charset="0"/>
              </a:endParaRPr>
            </a:p>
          </p:txBody>
        </p:sp>
      </p:grpSp>
      <p:sp>
        <p:nvSpPr>
          <p:cNvPr id="192" name="AutoShape 35"/>
          <p:cNvSpPr>
            <a:spLocks noChangeArrowheads="1"/>
          </p:cNvSpPr>
          <p:nvPr/>
        </p:nvSpPr>
        <p:spPr bwMode="gray">
          <a:xfrm>
            <a:off x="249238" y="5114925"/>
            <a:ext cx="2046287" cy="709613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 результате ДТП</a:t>
            </a:r>
          </a:p>
          <a:p>
            <a:pPr algn="ctr" eaLnBrk="0" hangingPunct="0">
              <a:defRPr/>
            </a:pPr>
            <a:r>
              <a:rPr lang="ru-RU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(5,8% в 2013 году)</a:t>
            </a: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93" name="AutoShape 37"/>
          <p:cNvSpPr>
            <a:spLocks noChangeArrowheads="1"/>
          </p:cNvSpPr>
          <p:nvPr/>
        </p:nvSpPr>
        <p:spPr bwMode="gray">
          <a:xfrm>
            <a:off x="6861175" y="5105400"/>
            <a:ext cx="2047875" cy="711200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Находились </a:t>
            </a:r>
            <a:b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 алкогольном </a:t>
            </a:r>
            <a:b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опьянении</a:t>
            </a: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(47,1% в 2013 году)</a:t>
            </a: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5373" name="Text Box 40"/>
          <p:cNvSpPr txBox="1">
            <a:spLocks noChangeArrowheads="1"/>
          </p:cNvSpPr>
          <p:nvPr/>
        </p:nvSpPr>
        <p:spPr bwMode="gray">
          <a:xfrm>
            <a:off x="5348288" y="5249863"/>
            <a:ext cx="9048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000000"/>
                </a:solidFill>
                <a:cs typeface="Arial" pitchFamily="34" charset="0"/>
              </a:rPr>
              <a:t>30%</a:t>
            </a:r>
            <a:endParaRPr lang="en-US" sz="28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609600" y="4021138"/>
            <a:ext cx="7974013" cy="354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700" b="1" cap="all" dirty="0"/>
              <a:t>из общего количества погибших на производстве:</a:t>
            </a:r>
          </a:p>
        </p:txBody>
      </p:sp>
      <p:grpSp>
        <p:nvGrpSpPr>
          <p:cNvPr id="15375" name="Группа 87"/>
          <p:cNvGrpSpPr>
            <a:grpSpLocks/>
          </p:cNvGrpSpPr>
          <p:nvPr/>
        </p:nvGrpSpPr>
        <p:grpSpPr bwMode="auto">
          <a:xfrm>
            <a:off x="2389188" y="4522788"/>
            <a:ext cx="2122487" cy="2085975"/>
            <a:chOff x="2423047" y="4511261"/>
            <a:chExt cx="2027573" cy="2048291"/>
          </a:xfrm>
        </p:grpSpPr>
        <p:sp>
          <p:nvSpPr>
            <p:cNvPr id="89" name="Oval 5"/>
            <p:cNvSpPr>
              <a:spLocks noChangeArrowheads="1"/>
            </p:cNvSpPr>
            <p:nvPr/>
          </p:nvSpPr>
          <p:spPr bwMode="gray">
            <a:xfrm>
              <a:off x="2423047" y="4511261"/>
              <a:ext cx="2027573" cy="20482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6"/>
            <p:cNvSpPr>
              <a:spLocks noChangeArrowheads="1"/>
            </p:cNvSpPr>
            <p:nvPr/>
          </p:nvSpPr>
          <p:spPr bwMode="gray">
            <a:xfrm>
              <a:off x="2423047" y="4511261"/>
              <a:ext cx="2027573" cy="20482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7"/>
            <p:cNvSpPr>
              <a:spLocks noChangeArrowheads="1"/>
            </p:cNvSpPr>
            <p:nvPr/>
          </p:nvSpPr>
          <p:spPr bwMode="gray">
            <a:xfrm>
              <a:off x="2554983" y="4645320"/>
              <a:ext cx="1763701" cy="178017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8"/>
            <p:cNvSpPr>
              <a:spLocks noChangeArrowheads="1"/>
            </p:cNvSpPr>
            <p:nvPr/>
          </p:nvSpPr>
          <p:spPr bwMode="gray">
            <a:xfrm>
              <a:off x="2585313" y="4656231"/>
              <a:ext cx="1762184" cy="178017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4" name="Oval 9"/>
            <p:cNvSpPr>
              <a:spLocks noChangeArrowheads="1"/>
            </p:cNvSpPr>
            <p:nvPr/>
          </p:nvSpPr>
          <p:spPr bwMode="gray">
            <a:xfrm>
              <a:off x="2650981" y="4733999"/>
              <a:ext cx="1586602" cy="160281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cs typeface="Arial" pitchFamily="34" charset="0"/>
              </a:endParaRPr>
            </a:p>
          </p:txBody>
        </p:sp>
        <p:grpSp>
          <p:nvGrpSpPr>
            <p:cNvPr id="15385" name="Group 30"/>
            <p:cNvGrpSpPr>
              <a:grpSpLocks/>
            </p:cNvGrpSpPr>
            <p:nvPr/>
          </p:nvGrpSpPr>
          <p:grpSpPr bwMode="auto">
            <a:xfrm>
              <a:off x="2679287" y="4752059"/>
              <a:ext cx="1535950" cy="1551644"/>
              <a:chOff x="4166" y="1706"/>
              <a:chExt cx="1252" cy="1252"/>
            </a:xfrm>
          </p:grpSpPr>
          <p:sp>
            <p:nvSpPr>
              <p:cNvPr id="15387" name="Oval 3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15388" name="Oval 3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15389" name="Oval 3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15390" name="Oval 3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</p:grpSp>
        <p:sp>
          <p:nvSpPr>
            <p:cNvPr id="15386" name="Text Box 40"/>
            <p:cNvSpPr txBox="1">
              <a:spLocks noChangeArrowheads="1"/>
            </p:cNvSpPr>
            <p:nvPr/>
          </p:nvSpPr>
          <p:spPr bwMode="gray">
            <a:xfrm>
              <a:off x="3009615" y="5181558"/>
              <a:ext cx="951946" cy="6234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 b="1">
                  <a:solidFill>
                    <a:srgbClr val="000000"/>
                  </a:solidFill>
                  <a:cs typeface="Arial" pitchFamily="34" charset="0"/>
                </a:rPr>
                <a:t>30%</a:t>
              </a:r>
              <a:endParaRPr lang="en-US" sz="2800" b="1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376" name="TextBox 99"/>
          <p:cNvSpPr txBox="1">
            <a:spLocks noChangeArrowheads="1"/>
          </p:cNvSpPr>
          <p:nvPr/>
        </p:nvSpPr>
        <p:spPr bwMode="auto">
          <a:xfrm>
            <a:off x="8880475" y="6596063"/>
            <a:ext cx="184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100">
              <a:solidFill>
                <a:srgbClr val="4B2203"/>
              </a:solidFill>
              <a:cs typeface="Arial" pitchFamily="34" charset="0"/>
            </a:endParaRPr>
          </a:p>
        </p:txBody>
      </p:sp>
      <p:sp>
        <p:nvSpPr>
          <p:cNvPr id="15377" name="Text Box 87"/>
          <p:cNvSpPr txBox="1">
            <a:spLocks noChangeArrowheads="1"/>
          </p:cNvSpPr>
          <p:nvPr/>
        </p:nvSpPr>
        <p:spPr bwMode="auto">
          <a:xfrm>
            <a:off x="1249363" y="2728913"/>
            <a:ext cx="21431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900" b="1">
                <a:solidFill>
                  <a:srgbClr val="2626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Транспортные происшествия</a:t>
            </a:r>
            <a:endParaRPr lang="en-US" sz="900" b="1">
              <a:solidFill>
                <a:srgbClr val="2626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 Box 87"/>
          <p:cNvSpPr txBox="1">
            <a:spLocks noChangeArrowheads="1"/>
          </p:cNvSpPr>
          <p:nvPr/>
        </p:nvSpPr>
        <p:spPr bwMode="auto">
          <a:xfrm>
            <a:off x="1276350" y="1558925"/>
            <a:ext cx="24685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Падение пострадавшего с высоты</a:t>
            </a:r>
            <a:endParaRPr lang="en-US" sz="900" b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  <p:sp>
        <p:nvSpPr>
          <p:cNvPr id="69" name="Text Box 109"/>
          <p:cNvSpPr txBox="1">
            <a:spLocks noChangeArrowheads="1"/>
          </p:cNvSpPr>
          <p:nvPr/>
        </p:nvSpPr>
        <p:spPr bwMode="gray">
          <a:xfrm>
            <a:off x="4810125" y="2724150"/>
            <a:ext cx="7429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15,7 %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2"/>
          <p:cNvSpPr txBox="1">
            <a:spLocks noGrp="1"/>
          </p:cNvSpPr>
          <p:nvPr/>
        </p:nvSpPr>
        <p:spPr bwMode="auto">
          <a:xfrm>
            <a:off x="22225" y="6178550"/>
            <a:ext cx="536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200">
              <a:solidFill>
                <a:srgbClr val="4F271C"/>
              </a:solidFill>
              <a:latin typeface="Cambria" pitchFamily="18" charset="0"/>
              <a:ea typeface="MS Gothic"/>
              <a:cs typeface="MS Gothic"/>
            </a:endParaRPr>
          </a:p>
        </p:txBody>
      </p:sp>
      <p:sp>
        <p:nvSpPr>
          <p:cNvPr id="16387" name="Freeform 12"/>
          <p:cNvSpPr>
            <a:spLocks/>
          </p:cNvSpPr>
          <p:nvPr/>
        </p:nvSpPr>
        <p:spPr bwMode="auto">
          <a:xfrm>
            <a:off x="5219700" y="795338"/>
            <a:ext cx="3263900" cy="2660650"/>
          </a:xfrm>
          <a:custGeom>
            <a:avLst/>
            <a:gdLst>
              <a:gd name="T0" fmla="*/ 0 w 2928"/>
              <a:gd name="T1" fmla="*/ 2147483647 h 3120"/>
              <a:gd name="T2" fmla="*/ 2147483647 w 2928"/>
              <a:gd name="T3" fmla="*/ 0 h 3120"/>
              <a:gd name="T4" fmla="*/ 2147483647 w 2928"/>
              <a:gd name="T5" fmla="*/ 2147483647 h 3120"/>
              <a:gd name="T6" fmla="*/ 0 w 2928"/>
              <a:gd name="T7" fmla="*/ 2147483647 h 3120"/>
              <a:gd name="T8" fmla="*/ 0 60000 65536"/>
              <a:gd name="T9" fmla="*/ 0 60000 65536"/>
              <a:gd name="T10" fmla="*/ 0 60000 65536"/>
              <a:gd name="T11" fmla="*/ 0 60000 65536"/>
              <a:gd name="T12" fmla="*/ 0 w 2928"/>
              <a:gd name="T13" fmla="*/ 0 h 3120"/>
              <a:gd name="T14" fmla="*/ 2928 w 2928"/>
              <a:gd name="T15" fmla="*/ 3120 h 3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8" h="3120">
                <a:moveTo>
                  <a:pt x="0" y="3120"/>
                </a:moveTo>
                <a:lnTo>
                  <a:pt x="1472" y="0"/>
                </a:lnTo>
                <a:lnTo>
                  <a:pt x="2928" y="3120"/>
                </a:lnTo>
                <a:lnTo>
                  <a:pt x="0" y="3120"/>
                </a:lnTo>
                <a:close/>
              </a:path>
            </a:pathLst>
          </a:custGeom>
          <a:noFill/>
          <a:ln w="762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2065338" y="1446213"/>
            <a:ext cx="15255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  <a:latin typeface="Arial Unicode MS" pitchFamily="34" charset="-128"/>
              <a:ea typeface="MS Gothic"/>
              <a:cs typeface="MS Gothic"/>
            </a:endParaRPr>
          </a:p>
        </p:txBody>
      </p:sp>
      <p:graphicFrame>
        <p:nvGraphicFramePr>
          <p:cNvPr id="514102" name="Group 54"/>
          <p:cNvGraphicFramePr>
            <a:graphicFrameLocks noGrp="1"/>
          </p:cNvGraphicFramePr>
          <p:nvPr/>
        </p:nvGraphicFramePr>
        <p:xfrm>
          <a:off x="955675" y="546100"/>
          <a:ext cx="2805109" cy="2391987"/>
        </p:xfrm>
        <a:graphic>
          <a:graphicData uri="http://schemas.openxmlformats.org/drawingml/2006/table">
            <a:tbl>
              <a:tblPr/>
              <a:tblGrid>
                <a:gridCol w="2805109"/>
              </a:tblGrid>
              <a:tr h="796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инвалидность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профзаболеваемость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921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3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начальные признаки профзаболевания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6403" name="AutoShape 48"/>
          <p:cNvSpPr>
            <a:spLocks noChangeArrowheads="1"/>
          </p:cNvSpPr>
          <p:nvPr/>
        </p:nvSpPr>
        <p:spPr bwMode="auto">
          <a:xfrm>
            <a:off x="3925888" y="2349500"/>
            <a:ext cx="814387" cy="249238"/>
          </a:xfrm>
          <a:prstGeom prst="rightArrow">
            <a:avLst>
              <a:gd name="adj1" fmla="val 50000"/>
              <a:gd name="adj2" fmla="val 89614"/>
            </a:avLst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  <a:ea typeface="MS Gothic"/>
              <a:cs typeface="MS Gothic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 idx="4294967295"/>
          </p:nvPr>
        </p:nvSpPr>
        <p:spPr>
          <a:xfrm>
            <a:off x="323850" y="190500"/>
            <a:ext cx="8820150" cy="339725"/>
          </a:xfrm>
          <a:ln cap="flat" algn="ctr"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rIns="72000" anchor="t">
            <a:spAutoFit/>
          </a:bodyPr>
          <a:lstStyle/>
          <a:p>
            <a:pPr algn="r">
              <a:defRPr/>
            </a:pPr>
            <a:r>
              <a:rPr lang="ru-RU" sz="1600" b="1" dirty="0" smtClean="0">
                <a:solidFill>
                  <a:srgbClr val="683A0C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ПРОФЗАБОЛЕВАЕМОСТЬ (чел.)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779838" y="2951163"/>
            <a:ext cx="792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779838" y="2141538"/>
            <a:ext cx="1511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779838" y="1373188"/>
            <a:ext cx="20875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706813" y="546100"/>
            <a:ext cx="2736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AutoShape 48"/>
          <p:cNvSpPr>
            <a:spLocks noChangeArrowheads="1"/>
          </p:cNvSpPr>
          <p:nvPr/>
        </p:nvSpPr>
        <p:spPr bwMode="auto">
          <a:xfrm flipH="1">
            <a:off x="4105275" y="825500"/>
            <a:ext cx="1214438" cy="249238"/>
          </a:xfrm>
          <a:prstGeom prst="rightArrow">
            <a:avLst>
              <a:gd name="adj1" fmla="val 50000"/>
              <a:gd name="adj2" fmla="val 89760"/>
            </a:avLst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  <a:ea typeface="MS Gothic"/>
              <a:cs typeface="MS Gothic"/>
            </a:endParaRPr>
          </a:p>
        </p:txBody>
      </p:sp>
      <p:sp>
        <p:nvSpPr>
          <p:cNvPr id="16410" name="Freeform 12"/>
          <p:cNvSpPr>
            <a:spLocks/>
          </p:cNvSpPr>
          <p:nvPr/>
        </p:nvSpPr>
        <p:spPr bwMode="auto">
          <a:xfrm>
            <a:off x="530225" y="3484563"/>
            <a:ext cx="3441700" cy="2616200"/>
          </a:xfrm>
          <a:custGeom>
            <a:avLst/>
            <a:gdLst>
              <a:gd name="T0" fmla="*/ 0 w 2928"/>
              <a:gd name="T1" fmla="*/ 2147483647 h 3120"/>
              <a:gd name="T2" fmla="*/ 2147483647 w 2928"/>
              <a:gd name="T3" fmla="*/ 0 h 3120"/>
              <a:gd name="T4" fmla="*/ 2147483647 w 2928"/>
              <a:gd name="T5" fmla="*/ 2147483647 h 3120"/>
              <a:gd name="T6" fmla="*/ 0 w 2928"/>
              <a:gd name="T7" fmla="*/ 2147483647 h 3120"/>
              <a:gd name="T8" fmla="*/ 0 60000 65536"/>
              <a:gd name="T9" fmla="*/ 0 60000 65536"/>
              <a:gd name="T10" fmla="*/ 0 60000 65536"/>
              <a:gd name="T11" fmla="*/ 0 60000 65536"/>
              <a:gd name="T12" fmla="*/ 0 w 2928"/>
              <a:gd name="T13" fmla="*/ 0 h 3120"/>
              <a:gd name="T14" fmla="*/ 2928 w 2928"/>
              <a:gd name="T15" fmla="*/ 3120 h 3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8" h="3120">
                <a:moveTo>
                  <a:pt x="0" y="3120"/>
                </a:moveTo>
                <a:lnTo>
                  <a:pt x="1472" y="0"/>
                </a:lnTo>
                <a:lnTo>
                  <a:pt x="2928" y="3120"/>
                </a:lnTo>
                <a:lnTo>
                  <a:pt x="0" y="3120"/>
                </a:lnTo>
                <a:close/>
              </a:path>
            </a:pathLst>
          </a:custGeom>
          <a:noFill/>
          <a:ln w="762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9" name="Group 54"/>
          <p:cNvGraphicFramePr>
            <a:graphicFrameLocks noGrp="1"/>
          </p:cNvGraphicFramePr>
          <p:nvPr/>
        </p:nvGraphicFramePr>
        <p:xfrm>
          <a:off x="5065713" y="3560763"/>
          <a:ext cx="2944809" cy="2539721"/>
        </p:xfrm>
        <a:graphic>
          <a:graphicData uri="http://schemas.openxmlformats.org/drawingml/2006/table">
            <a:tbl>
              <a:tblPr/>
              <a:tblGrid>
                <a:gridCol w="2944809"/>
              </a:tblGrid>
              <a:tr h="687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инвалидность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02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травматизм с тяжёлым исходом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2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3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травматизм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6425" name="AutoShape 48"/>
          <p:cNvSpPr>
            <a:spLocks noChangeArrowheads="1"/>
          </p:cNvSpPr>
          <p:nvPr/>
        </p:nvSpPr>
        <p:spPr bwMode="auto">
          <a:xfrm flipH="1">
            <a:off x="4200525" y="5497513"/>
            <a:ext cx="800100" cy="279400"/>
          </a:xfrm>
          <a:prstGeom prst="rightArrow">
            <a:avLst>
              <a:gd name="adj1" fmla="val 50000"/>
              <a:gd name="adj2" fmla="val 89979"/>
            </a:avLst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  <a:ea typeface="MS Gothic"/>
              <a:cs typeface="MS Gothic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411663" y="6107113"/>
            <a:ext cx="576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619500" y="5241925"/>
            <a:ext cx="1368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971800" y="4378325"/>
            <a:ext cx="2089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395538" y="3586163"/>
            <a:ext cx="26654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0" name="AutoShape 48"/>
          <p:cNvSpPr>
            <a:spLocks noChangeArrowheads="1"/>
          </p:cNvSpPr>
          <p:nvPr/>
        </p:nvSpPr>
        <p:spPr bwMode="auto">
          <a:xfrm>
            <a:off x="3327400" y="3840163"/>
            <a:ext cx="1241425" cy="317500"/>
          </a:xfrm>
          <a:prstGeom prst="rightArrow">
            <a:avLst>
              <a:gd name="adj1" fmla="val 50000"/>
              <a:gd name="adj2" fmla="val 90021"/>
            </a:avLst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  <a:ea typeface="MS Gothic"/>
              <a:cs typeface="MS Gothic"/>
            </a:endParaRPr>
          </a:p>
        </p:txBody>
      </p:sp>
      <p:sp>
        <p:nvSpPr>
          <p:cNvPr id="16431" name="Заголовок 20"/>
          <p:cNvSpPr txBox="1">
            <a:spLocks/>
          </p:cNvSpPr>
          <p:nvPr/>
        </p:nvSpPr>
        <p:spPr bwMode="auto">
          <a:xfrm>
            <a:off x="657225" y="3540125"/>
            <a:ext cx="77343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b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300" b="1">
              <a:solidFill>
                <a:schemeClr val="tx2"/>
              </a:solidFill>
              <a:latin typeface="Calibri" pitchFamily="34" charset="0"/>
              <a:ea typeface="MS Gothic"/>
              <a:cs typeface="MS Gothic"/>
            </a:endParaRPr>
          </a:p>
        </p:txBody>
      </p:sp>
      <p:sp>
        <p:nvSpPr>
          <p:cNvPr id="62" name="Заголовок 20"/>
          <p:cNvSpPr txBox="1">
            <a:spLocks/>
          </p:cNvSpPr>
          <p:nvPr/>
        </p:nvSpPr>
        <p:spPr>
          <a:xfrm>
            <a:off x="758825" y="3076575"/>
            <a:ext cx="8385175" cy="403225"/>
          </a:xfrm>
          <a:prstGeom prst="rect">
            <a:avLst/>
          </a:prstGeom>
        </p:spPr>
        <p:txBody>
          <a:bodyPr bIns="0" anchor="b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 b="1" dirty="0">
                <a:solidFill>
                  <a:srgbClr val="683A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ПРОИЗВОДСТВЕННЫЙ ТРАВМАТИЗМ (чел.)</a:t>
            </a:r>
          </a:p>
        </p:txBody>
      </p:sp>
      <p:graphicFrame>
        <p:nvGraphicFramePr>
          <p:cNvPr id="69" name="Схема 68"/>
          <p:cNvGraphicFramePr/>
          <p:nvPr/>
        </p:nvGraphicFramePr>
        <p:xfrm>
          <a:off x="4571080" y="546336"/>
          <a:ext cx="3744416" cy="240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5" name="Схема 74"/>
          <p:cNvGraphicFramePr/>
          <p:nvPr/>
        </p:nvGraphicFramePr>
        <p:xfrm>
          <a:off x="451552" y="3513736"/>
          <a:ext cx="396044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87208" y="793550"/>
            <a:ext cx="4857602" cy="78319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Обучено за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год –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9474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человека,</a:t>
            </a:r>
            <a:b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2167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руководители и работники </a:t>
            </a:r>
            <a:b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субъектов малого предпринимательства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881188"/>
            <a:ext cx="9144000" cy="5111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bIns="0"/>
          <a:lstStyle/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cs typeface="Arial" charset="0"/>
              </a:rPr>
              <a:t>УДЕЛЬНЫЙ ВЕС ОБУЧЕННЫХ ПО ОХРАНЕ ТРУДА В РАЗРЕЗЕ ВИДОВ ЭКОНОМИЧЕСКОЙ ДЕЯТЕЛЬНОСТИ ОРГАНИЗАЦИЙ </a:t>
            </a:r>
          </a:p>
        </p:txBody>
      </p:sp>
      <p:grpSp>
        <p:nvGrpSpPr>
          <p:cNvPr id="3080" name="Группа 15"/>
          <p:cNvGrpSpPr>
            <a:grpSpLocks/>
          </p:cNvGrpSpPr>
          <p:nvPr/>
        </p:nvGrpSpPr>
        <p:grpSpPr bwMode="auto">
          <a:xfrm>
            <a:off x="0" y="73025"/>
            <a:ext cx="8618538" cy="598488"/>
            <a:chOff x="-153749" y="72828"/>
            <a:chExt cx="8771767" cy="59896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10393" y="72828"/>
              <a:ext cx="8407625" cy="461246"/>
            </a:xfrm>
            <a:prstGeom prst="roundRect">
              <a:avLst/>
            </a:prstGeom>
            <a:solidFill>
              <a:srgbClr val="5F320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-153749" y="218485"/>
              <a:ext cx="8516111" cy="403543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20924" y="323851"/>
              <a:ext cx="7340235" cy="347937"/>
            </a:xfrm>
            <a:prstGeom prst="rect">
              <a:avLst/>
            </a:prstGeom>
          </p:spPr>
          <p:txBody>
            <a:bodyPr bIns="0"/>
            <a:lstStyle/>
            <a:p>
              <a:pPr eaLnBrk="0" hangingPunct="0">
                <a:defRPr/>
              </a:pPr>
              <a:r>
                <a:rPr lang="ru-RU" sz="1200" b="1" cap="all" spc="100" dirty="0">
                  <a:latin typeface="+mj-lt"/>
                  <a:ea typeface="+mj-ea"/>
                  <a:cs typeface="+mj-cs"/>
                </a:rPr>
                <a:t>Итоги обучения по охране труда</a:t>
              </a:r>
            </a:p>
          </p:txBody>
        </p:sp>
      </p:grpSp>
      <p:pic>
        <p:nvPicPr>
          <p:cNvPr id="11275" name="Picture 6" descr="N:\фото для презинтаций\DSC_3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31" y="721132"/>
            <a:ext cx="1729894" cy="1312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74" name="Диаграмма 12"/>
          <p:cNvGraphicFramePr>
            <a:graphicFrameLocks/>
          </p:cNvGraphicFramePr>
          <p:nvPr/>
        </p:nvGraphicFramePr>
        <p:xfrm>
          <a:off x="1682750" y="2441575"/>
          <a:ext cx="9245600" cy="2032000"/>
        </p:xfrm>
        <a:graphic>
          <a:graphicData uri="http://schemas.openxmlformats.org/presentationml/2006/ole">
            <p:oleObj spid="_x0000_s3074" r:id="rId4" imgW="9248434" imgH="2036240" progId="Excel.Sheet.8">
              <p:embed/>
            </p:oleObj>
          </a:graphicData>
        </a:graphic>
      </p:graphicFrame>
      <p:graphicFrame>
        <p:nvGraphicFramePr>
          <p:cNvPr id="3075" name="Object 2"/>
          <p:cNvGraphicFramePr>
            <a:graphicFrameLocks/>
          </p:cNvGraphicFramePr>
          <p:nvPr/>
        </p:nvGraphicFramePr>
        <p:xfrm>
          <a:off x="0" y="4217988"/>
          <a:ext cx="6515100" cy="2640012"/>
        </p:xfrm>
        <a:graphic>
          <a:graphicData uri="http://schemas.openxmlformats.org/presentationml/2006/ole">
            <p:oleObj spid="_x0000_s3075" name="Worksheet" r:id="rId5" imgW="8648625" imgH="3305198" progId="Excel.Sheet.8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45113" y="4270375"/>
            <a:ext cx="2136775" cy="34131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за 2014 год, 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163" y="2501900"/>
            <a:ext cx="2138362" cy="34131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за 2013 год,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Группа 15"/>
          <p:cNvGrpSpPr>
            <a:grpSpLocks/>
          </p:cNvGrpSpPr>
          <p:nvPr/>
        </p:nvGrpSpPr>
        <p:grpSpPr bwMode="auto">
          <a:xfrm>
            <a:off x="0" y="0"/>
            <a:ext cx="8437563" cy="781050"/>
            <a:chOff x="-153749" y="72829"/>
            <a:chExt cx="8694122" cy="55385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10393" y="72829"/>
              <a:ext cx="8329980" cy="398084"/>
            </a:xfrm>
            <a:prstGeom prst="roundRect">
              <a:avLst/>
            </a:prstGeom>
            <a:solidFill>
              <a:srgbClr val="5F320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-153749" y="227140"/>
              <a:ext cx="8516111" cy="313004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21060" y="323865"/>
              <a:ext cx="7339704" cy="302818"/>
            </a:xfrm>
            <a:prstGeom prst="rect">
              <a:avLst/>
            </a:prstGeom>
          </p:spPr>
          <p:txBody>
            <a:bodyPr bIns="0"/>
            <a:lstStyle/>
            <a:p>
              <a:pPr eaLnBrk="0" hangingPunct="0">
                <a:defRPr/>
              </a:pPr>
              <a:r>
                <a:rPr lang="ru-RU" sz="1200" b="1" cap="all" spc="100" dirty="0"/>
                <a:t>динамика обучения по охране труда за 10 лет</a:t>
              </a:r>
            </a:p>
          </p:txBody>
        </p:sp>
      </p:grpSp>
      <p:graphicFrame>
        <p:nvGraphicFramePr>
          <p:cNvPr id="4098" name="Диаграмма 7"/>
          <p:cNvGraphicFramePr>
            <a:graphicFrameLocks/>
          </p:cNvGraphicFramePr>
          <p:nvPr/>
        </p:nvGraphicFramePr>
        <p:xfrm>
          <a:off x="-50800" y="3933825"/>
          <a:ext cx="9013825" cy="2203450"/>
        </p:xfrm>
        <a:graphic>
          <a:graphicData uri="http://schemas.openxmlformats.org/presentationml/2006/ole">
            <p:oleObj spid="_x0000_s4098" r:id="rId3" imgW="9010669" imgH="2206943" progId="Excel.Sheet.8">
              <p:embed/>
            </p:oleObj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52571" y="1056990"/>
            <a:ext cx="6772062" cy="40005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b="1" i="1" dirty="0">
                <a:solidFill>
                  <a:srgbClr val="663300"/>
                </a:solidFill>
              </a:rPr>
              <a:t>Количество обученных на 100  работающих, %</a:t>
            </a:r>
            <a:endParaRPr lang="ru-RU" sz="1600" b="1" i="1" dirty="0">
              <a:solidFill>
                <a:srgbClr val="663300"/>
              </a:solidFill>
            </a:endParaRPr>
          </a:p>
        </p:txBody>
      </p:sp>
      <p:graphicFrame>
        <p:nvGraphicFramePr>
          <p:cNvPr id="4099" name="Диаграмма 8"/>
          <p:cNvGraphicFramePr>
            <a:graphicFrameLocks/>
          </p:cNvGraphicFramePr>
          <p:nvPr/>
        </p:nvGraphicFramePr>
        <p:xfrm>
          <a:off x="-50800" y="1231900"/>
          <a:ext cx="9982200" cy="3827463"/>
        </p:xfrm>
        <a:graphic>
          <a:graphicData uri="http://schemas.openxmlformats.org/presentationml/2006/ole">
            <p:oleObj spid="_x0000_s4099" r:id="rId4" imgW="9980017" imgH="38286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8"/>
          <p:cNvGraphicFramePr>
            <a:graphicFrameLocks/>
          </p:cNvGraphicFramePr>
          <p:nvPr/>
        </p:nvGraphicFramePr>
        <p:xfrm>
          <a:off x="-50800" y="427038"/>
          <a:ext cx="9669463" cy="6202362"/>
        </p:xfrm>
        <a:graphic>
          <a:graphicData uri="http://schemas.openxmlformats.org/presentationml/2006/ole">
            <p:oleObj spid="_x0000_s5122" r:id="rId3" imgW="9669094" imgH="6200169" progId="Excel.Sheet.8">
              <p:embed/>
            </p:oleObj>
          </a:graphicData>
        </a:graphic>
      </p:graphicFrame>
      <p:grpSp>
        <p:nvGrpSpPr>
          <p:cNvPr id="5123" name="Группа 15"/>
          <p:cNvGrpSpPr>
            <a:grpSpLocks/>
          </p:cNvGrpSpPr>
          <p:nvPr/>
        </p:nvGrpSpPr>
        <p:grpSpPr bwMode="auto">
          <a:xfrm>
            <a:off x="0" y="73025"/>
            <a:ext cx="8510588" cy="695325"/>
            <a:chOff x="-153749" y="72828"/>
            <a:chExt cx="8661316" cy="49336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10393" y="72828"/>
              <a:ext cx="8297174" cy="363558"/>
            </a:xfrm>
            <a:prstGeom prst="roundRect">
              <a:avLst/>
            </a:prstGeom>
            <a:solidFill>
              <a:srgbClr val="5F320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-153749" y="176765"/>
              <a:ext cx="8624089" cy="302890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20906" y="254181"/>
              <a:ext cx="8113622" cy="312015"/>
            </a:xfrm>
            <a:prstGeom prst="rect">
              <a:avLst/>
            </a:prstGeom>
          </p:spPr>
          <p:txBody>
            <a:bodyPr bIns="0"/>
            <a:lstStyle/>
            <a:p>
              <a:pPr eaLnBrk="0" hangingPunct="0">
                <a:defRPr/>
              </a:pPr>
              <a:r>
                <a:rPr lang="ru-RU" sz="1200" b="1" cap="all" spc="100" dirty="0">
                  <a:latin typeface="+mj-lt"/>
                  <a:ea typeface="+mj-ea"/>
                  <a:cs typeface="+mj-cs"/>
                </a:rPr>
                <a:t>Итоги обучения в разрезе муниципальных районов и городских округов</a:t>
              </a:r>
            </a:p>
          </p:txBody>
        </p:sp>
      </p:grpSp>
      <p:sp>
        <p:nvSpPr>
          <p:cNvPr id="10" name="Скругленная прямоугольная выноска 9"/>
          <p:cNvSpPr/>
          <p:nvPr/>
        </p:nvSpPr>
        <p:spPr>
          <a:xfrm>
            <a:off x="6728344" y="1992574"/>
            <a:ext cx="1637734" cy="1132763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4822 </a:t>
            </a:r>
            <a:r>
              <a:rPr lang="ru-RU" sz="1600" b="1" dirty="0">
                <a:solidFill>
                  <a:srgbClr val="002060"/>
                </a:solidFill>
              </a:rPr>
              <a:t>человека </a:t>
            </a:r>
            <a:r>
              <a:rPr lang="ru-RU" sz="2000" b="1" dirty="0">
                <a:solidFill>
                  <a:srgbClr val="002060"/>
                </a:solidFill>
              </a:rPr>
              <a:t>(51 %)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er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Minister</Template>
  <TotalTime>9391</TotalTime>
  <Words>666</Words>
  <Application>Microsoft Office PowerPoint</Application>
  <PresentationFormat>Экран (4:3)</PresentationFormat>
  <Paragraphs>129</Paragraphs>
  <Slides>19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Minister</vt:lpstr>
      <vt:lpstr>Worksheet</vt:lpstr>
      <vt:lpstr>Диаграмма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ПРОФЗАБОЛЕВАЕМОСТЬ (чел.)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Тема  Всемирного дня охраны труда 2015 года  «Вместе повысим культуру профилактики в охране труда». » 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Минсоцполитики 45.</cp:lastModifiedBy>
  <cp:revision>552</cp:revision>
  <cp:lastPrinted>2013-03-13T06:48:26Z</cp:lastPrinted>
  <dcterms:created xsi:type="dcterms:W3CDTF">2012-02-15T06:10:28Z</dcterms:created>
  <dcterms:modified xsi:type="dcterms:W3CDTF">2015-03-17T05:13:12Z</dcterms:modified>
</cp:coreProperties>
</file>